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88"/>
  </p:notesMasterIdLst>
  <p:sldIdLst>
    <p:sldId id="259" r:id="rId3"/>
    <p:sldId id="603" r:id="rId4"/>
    <p:sldId id="590" r:id="rId5"/>
    <p:sldId id="610" r:id="rId6"/>
    <p:sldId id="632" r:id="rId7"/>
    <p:sldId id="633" r:id="rId8"/>
    <p:sldId id="572" r:id="rId9"/>
    <p:sldId id="566" r:id="rId10"/>
    <p:sldId id="573" r:id="rId11"/>
    <p:sldId id="273" r:id="rId12"/>
    <p:sldId id="284" r:id="rId13"/>
    <p:sldId id="260" r:id="rId14"/>
    <p:sldId id="275" r:id="rId15"/>
    <p:sldId id="285" r:id="rId16"/>
    <p:sldId id="276" r:id="rId17"/>
    <p:sldId id="286" r:id="rId18"/>
    <p:sldId id="277" r:id="rId19"/>
    <p:sldId id="278" r:id="rId20"/>
    <p:sldId id="280" r:id="rId21"/>
    <p:sldId id="287" r:id="rId22"/>
    <p:sldId id="288" r:id="rId23"/>
    <p:sldId id="352" r:id="rId24"/>
    <p:sldId id="353" r:id="rId25"/>
    <p:sldId id="354" r:id="rId26"/>
    <p:sldId id="355" r:id="rId27"/>
    <p:sldId id="290" r:id="rId28"/>
    <p:sldId id="291" r:id="rId29"/>
    <p:sldId id="292" r:id="rId30"/>
    <p:sldId id="357" r:id="rId31"/>
    <p:sldId id="356" r:id="rId32"/>
    <p:sldId id="634" r:id="rId33"/>
    <p:sldId id="296" r:id="rId34"/>
    <p:sldId id="297" r:id="rId35"/>
    <p:sldId id="298" r:id="rId36"/>
    <p:sldId id="299" r:id="rId37"/>
    <p:sldId id="300" r:id="rId38"/>
    <p:sldId id="301" r:id="rId39"/>
    <p:sldId id="303" r:id="rId40"/>
    <p:sldId id="304" r:id="rId41"/>
    <p:sldId id="306" r:id="rId42"/>
    <p:sldId id="305" r:id="rId43"/>
    <p:sldId id="307" r:id="rId44"/>
    <p:sldId id="308" r:id="rId45"/>
    <p:sldId id="339" r:id="rId46"/>
    <p:sldId id="337" r:id="rId47"/>
    <p:sldId id="338" r:id="rId48"/>
    <p:sldId id="335" r:id="rId49"/>
    <p:sldId id="279" r:id="rId50"/>
    <p:sldId id="281" r:id="rId51"/>
    <p:sldId id="282" r:id="rId52"/>
    <p:sldId id="283" r:id="rId53"/>
    <p:sldId id="310" r:id="rId54"/>
    <p:sldId id="340" r:id="rId55"/>
    <p:sldId id="311" r:id="rId56"/>
    <p:sldId id="312" r:id="rId57"/>
    <p:sldId id="313" r:id="rId58"/>
    <p:sldId id="315" r:id="rId59"/>
    <p:sldId id="316" r:id="rId60"/>
    <p:sldId id="349" r:id="rId61"/>
    <p:sldId id="317" r:id="rId62"/>
    <p:sldId id="318" r:id="rId63"/>
    <p:sldId id="319" r:id="rId64"/>
    <p:sldId id="320" r:id="rId65"/>
    <p:sldId id="321" r:id="rId66"/>
    <p:sldId id="322" r:id="rId67"/>
    <p:sldId id="323" r:id="rId68"/>
    <p:sldId id="341" r:id="rId69"/>
    <p:sldId id="325" r:id="rId70"/>
    <p:sldId id="326" r:id="rId71"/>
    <p:sldId id="327" r:id="rId72"/>
    <p:sldId id="328" r:id="rId73"/>
    <p:sldId id="342" r:id="rId74"/>
    <p:sldId id="329" r:id="rId75"/>
    <p:sldId id="331" r:id="rId76"/>
    <p:sldId id="346" r:id="rId77"/>
    <p:sldId id="332" r:id="rId78"/>
    <p:sldId id="333" r:id="rId79"/>
    <p:sldId id="348" r:id="rId80"/>
    <p:sldId id="347" r:id="rId81"/>
    <p:sldId id="635" r:id="rId82"/>
    <p:sldId id="636" r:id="rId83"/>
    <p:sldId id="334" r:id="rId84"/>
    <p:sldId id="344" r:id="rId85"/>
    <p:sldId id="350" r:id="rId86"/>
    <p:sldId id="345" r:id="rId8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7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FF0000"/>
    <a:srgbClr val="FFCC66"/>
    <a:srgbClr val="000000"/>
    <a:srgbClr val="660066"/>
    <a:srgbClr val="AA86AC"/>
    <a:srgbClr val="B17AB8"/>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autoAdjust="0"/>
    <p:restoredTop sz="82672" autoAdjust="0"/>
  </p:normalViewPr>
  <p:slideViewPr>
    <p:cSldViewPr showGuides="1">
      <p:cViewPr varScale="1">
        <p:scale>
          <a:sx n="70" d="100"/>
          <a:sy n="70" d="100"/>
        </p:scale>
        <p:origin x="1728" y="53"/>
      </p:cViewPr>
      <p:guideLst>
        <p:guide orient="horz" pos="2274"/>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defRPr sz="1200"/>
            </a:lvl1pPr>
          </a:lstStyle>
          <a:p>
            <a:pPr fontAlgn="base"/>
            <a:endParaRPr lang="zh-CN" altLang="en-US" strike="noStrike" noProof="1"/>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200"/>
            </a:lvl1pPr>
          </a:lstStyle>
          <a:p>
            <a:pPr fontAlgn="base"/>
            <a:fld id="{8E0EA9AB-1604-41B1-90B5-8BC60D737628}"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3076"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3077" name="备注占位符 4"/>
          <p:cNvSpPr>
            <a:spLocks noGrp="1"/>
          </p:cNvSpPr>
          <p:nvPr>
            <p:ph type="body" sz="quarter"/>
          </p:nvPr>
        </p:nvSpPr>
        <p:spPr>
          <a:xfrm>
            <a:off x="685800" y="4343400"/>
            <a:ext cx="5486400" cy="4114800"/>
          </a:xfrm>
          <a:prstGeom prst="rect">
            <a:avLst/>
          </a:prstGeom>
          <a:noFill/>
          <a:ln w="12700">
            <a:noFill/>
          </a:ln>
        </p:spPr>
        <p:txBody>
          <a:bodyPr wrap="square" lIns="91440" tIns="45720" rIns="91440" bIns="45720" anchor="ctr"/>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endParaRPr lang="en-US" altLang="zh-CN"/>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defRPr sz="1200"/>
            </a:lvl1pPr>
          </a:lstStyle>
          <a:p>
            <a:pPr fontAlgn="base"/>
            <a:endParaRPr lang="zh-CN" altLang="en-US" strike="noStrike" noProof="1"/>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defRPr sz="1200"/>
            </a:lvl1pPr>
          </a:lstStyle>
          <a:p>
            <a:pPr fontAlgn="base"/>
            <a:fld id="{477C048F-ABAE-4C2F-B8CF-E215B8181615}"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extLst>
      <p:ext uri="{BB962C8B-B14F-4D97-AF65-F5344CB8AC3E}">
        <p14:creationId xmlns:p14="http://schemas.microsoft.com/office/powerpoint/2010/main" val="1459808536"/>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2026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DeviceSecret</a:t>
            </a:r>
            <a:r>
              <a:rPr lang="zh-CN" altLang="en-US" dirty="0"/>
              <a:t>在设备和云端进行双向通信的过程中都会用到，起的作用就是不容易被人盗用。总之，设备只有携带正确有效的三元组，才能正确的接入阿里云物联网平台，并且与云端进行双向通信。接下来我具体看一下在阿里云登录，创建产品设备的过程。</a:t>
            </a:r>
          </a:p>
        </p:txBody>
      </p:sp>
    </p:spTree>
    <p:extLst>
      <p:ext uri="{BB962C8B-B14F-4D97-AF65-F5344CB8AC3E}">
        <p14:creationId xmlns:p14="http://schemas.microsoft.com/office/powerpoint/2010/main" val="620153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有了产品之后，我们就可以关联进相应的设备，因此我们给他添加设备。点击添加设备，产品选择智慧小屋新，输入设备号名称，这个设备号是在产品范围里面是唯一的。点击确认。</a:t>
            </a:r>
          </a:p>
        </p:txBody>
      </p:sp>
    </p:spTree>
    <p:extLst>
      <p:ext uri="{BB962C8B-B14F-4D97-AF65-F5344CB8AC3E}">
        <p14:creationId xmlns:p14="http://schemas.microsoft.com/office/powerpoint/2010/main" val="3296671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这时候我们就可以看到一个证书，就是我们设备三元组的信息，可以一键复制到新建的记事本中，方便后面的使用。 点击前往查看，查看设备信息。</a:t>
            </a:r>
          </a:p>
        </p:txBody>
      </p:sp>
    </p:spTree>
    <p:extLst>
      <p:ext uri="{BB962C8B-B14F-4D97-AF65-F5344CB8AC3E}">
        <p14:creationId xmlns:p14="http://schemas.microsoft.com/office/powerpoint/2010/main" val="474533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五个状态。这是设备生命周期的管理。这里面有五个方面。添加设备这一步就是把真实的物理设备和物联网平台上的设备给关联起来。激活设备，新建的设备处在未激活的状态，那么怎么才能激活它呢，需要他在物理设备上运行一次三元组，真正上线后就会从未激活状态成为激活的状态。禁用设备，当暂时不用设备或者设备异常的时候，你可以将设备禁用，使它与云的关联切断，避免被盗用的风险。</a:t>
            </a:r>
          </a:p>
        </p:txBody>
      </p:sp>
    </p:spTree>
    <p:extLst>
      <p:ext uri="{BB962C8B-B14F-4D97-AF65-F5344CB8AC3E}">
        <p14:creationId xmlns:p14="http://schemas.microsoft.com/office/powerpoint/2010/main" val="2684782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65267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现在我们添加一个新的功能，对我们智慧小屋而言，第一我们选择一个温度的特性。点击编辑草稿。</a:t>
            </a:r>
          </a:p>
        </p:txBody>
      </p:sp>
    </p:spTree>
    <p:extLst>
      <p:ext uri="{BB962C8B-B14F-4D97-AF65-F5344CB8AC3E}">
        <p14:creationId xmlns:p14="http://schemas.microsoft.com/office/powerpoint/2010/main" val="2277718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添加自定义功能。</a:t>
            </a:r>
          </a:p>
        </p:txBody>
      </p:sp>
    </p:spTree>
    <p:extLst>
      <p:ext uri="{BB962C8B-B14F-4D97-AF65-F5344CB8AC3E}">
        <p14:creationId xmlns:p14="http://schemas.microsoft.com/office/powerpoint/2010/main" val="2714171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填入功能名称，标识符等等参数。点击确认。</a:t>
            </a:r>
          </a:p>
        </p:txBody>
      </p:sp>
    </p:spTree>
    <p:extLst>
      <p:ext uri="{BB962C8B-B14F-4D97-AF65-F5344CB8AC3E}">
        <p14:creationId xmlns:p14="http://schemas.microsoft.com/office/powerpoint/2010/main" val="2210684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我们会发现多了一个温度的功能。如果发现有错误的话，可以在编辑这里进行更改。</a:t>
            </a:r>
          </a:p>
        </p:txBody>
      </p:sp>
    </p:spTree>
    <p:extLst>
      <p:ext uri="{BB962C8B-B14F-4D97-AF65-F5344CB8AC3E}">
        <p14:creationId xmlns:p14="http://schemas.microsoft.com/office/powerpoint/2010/main" val="115816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见的物联网解决方法，包括设备端，云端和应用端三大部分，还涉及到大数据，人工智能等数据分析部分。传统的物联网开发非常强调流程性，即先开发完设备端，有了设备端再去开发和云端的连接，和云端的连接完成后再去开发应用端，这样的步骤需要依次进行。现在依托于物联网定义的架构，开发的两端可以齐头并进，一边可以研发设备端和云端，一遍开发云端和应用端的程序，节省了大量的人力物力。</a:t>
            </a:r>
          </a:p>
        </p:txBody>
      </p:sp>
    </p:spTree>
    <p:extLst>
      <p:ext uri="{BB962C8B-B14F-4D97-AF65-F5344CB8AC3E}">
        <p14:creationId xmlns:p14="http://schemas.microsoft.com/office/powerpoint/2010/main" val="74766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709858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6144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我们的智慧小屋为例，在前面的课程我们已经介绍了智慧小屋的传感器，执行机构，相应的场景，对照物模型的三个维度定义，由于我们控制设备的指令都比较简洁，大多可以用属性的设置来完成，所以许多产品的功能直接定义成属性。其中比较特殊的功能是当燃气传感器感知到高于阈值的可燃气体时，实现蜂鸣器报警，同时还向物联网平台上报报警信息以通知用户，当危险解除的时候，用户可以手动下发指令来清除报警。为此我们定义了一个服务的功能和事件的功能，</a:t>
            </a:r>
          </a:p>
        </p:txBody>
      </p:sp>
    </p:spTree>
    <p:extLst>
      <p:ext uri="{BB962C8B-B14F-4D97-AF65-F5344CB8AC3E}">
        <p14:creationId xmlns:p14="http://schemas.microsoft.com/office/powerpoint/2010/main" val="3113725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在云平台端完成产品的功能定义后，系统将自动为该产品生成相应的物模型。</a:t>
            </a:r>
          </a:p>
        </p:txBody>
      </p:sp>
    </p:spTree>
    <p:extLst>
      <p:ext uri="{BB962C8B-B14F-4D97-AF65-F5344CB8AC3E}">
        <p14:creationId xmlns:p14="http://schemas.microsoft.com/office/powerpoint/2010/main" val="3691064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68956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400" kern="1200" dirty="0">
              <a:solidFill>
                <a:schemeClr val="tx1"/>
              </a:solidFill>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10886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29267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81218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92237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也就是消息发布成功一次并且仅有一次，大家可以看一下这个逻辑是非常复杂的，在实际的物联网应用中目前用的比较少。</a:t>
            </a:r>
          </a:p>
        </p:txBody>
      </p:sp>
    </p:spTree>
    <p:extLst>
      <p:ext uri="{BB962C8B-B14F-4D97-AF65-F5344CB8AC3E}">
        <p14:creationId xmlns:p14="http://schemas.microsoft.com/office/powerpoint/2010/main" val="1081840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49403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69871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9660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中国移动</a:t>
            </a:r>
            <a:r>
              <a:rPr lang="en-US" altLang="zh-CN" dirty="0" err="1"/>
              <a:t>onenet</a:t>
            </a:r>
            <a:r>
              <a:rPr lang="zh-CN" altLang="en-US" dirty="0"/>
              <a:t>平台也已经有了一些成功的应用案例，比如郑州市的电车卫士项目。基于</a:t>
            </a:r>
            <a:r>
              <a:rPr lang="en-US" altLang="zh-CN" dirty="0" err="1"/>
              <a:t>OneNET</a:t>
            </a:r>
            <a:r>
              <a:rPr lang="zh-CN" altLang="en-US" dirty="0"/>
              <a:t>平台的</a:t>
            </a:r>
            <a:r>
              <a:rPr lang="en-US" altLang="zh-CN" dirty="0"/>
              <a:t>NB</a:t>
            </a:r>
            <a:r>
              <a:rPr lang="zh-CN" altLang="en-US" dirty="0"/>
              <a:t>定位终端技术，解决郑州市</a:t>
            </a:r>
            <a:r>
              <a:rPr lang="en-US" altLang="zh-CN" dirty="0"/>
              <a:t>300</a:t>
            </a:r>
            <a:r>
              <a:rPr lang="zh-CN" altLang="en-US" dirty="0"/>
              <a:t>万辆电动自行车的安全难题，具有防盗追踪、防火预警、摔倒监测、防拆报警、违章监控等功能，助力智慧交通，维护交通安全。</a:t>
            </a:r>
          </a:p>
          <a:p>
            <a:endParaRPr lang="zh-CN" altLang="en-US" dirty="0"/>
          </a:p>
        </p:txBody>
      </p:sp>
    </p:spTree>
    <p:extLst>
      <p:ext uri="{BB962C8B-B14F-4D97-AF65-F5344CB8AC3E}">
        <p14:creationId xmlns:p14="http://schemas.microsoft.com/office/powerpoint/2010/main" val="2347067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971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物联网云平台是针对物联网领域的开发者推出的设备管理平台。</a:t>
            </a:r>
          </a:p>
        </p:txBody>
      </p:sp>
    </p:spTree>
    <p:extLst>
      <p:ext uri="{BB962C8B-B14F-4D97-AF65-F5344CB8AC3E}">
        <p14:creationId xmlns:p14="http://schemas.microsoft.com/office/powerpoint/2010/main" val="4223736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730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2070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以共享单车为例。共享单车是一组具有相同功能的产品。而设备就是产品下面具体的表现形式，每个设备都具有智能锁，二维码，都需要通过连接云平台来完成服务等等共性。我们在创建一个产品共享单车后，就需要在这个产品下面去创建设备。创建单车</a:t>
            </a:r>
            <a:r>
              <a:rPr lang="en-US" altLang="zh-CN" dirty="0"/>
              <a:t>1</a:t>
            </a:r>
            <a:r>
              <a:rPr lang="zh-CN" altLang="en-US" dirty="0"/>
              <a:t>，单车</a:t>
            </a:r>
            <a:r>
              <a:rPr lang="en-US" altLang="zh-CN" dirty="0"/>
              <a:t>2</a:t>
            </a:r>
            <a:r>
              <a:rPr lang="zh-CN" altLang="en-US" dirty="0"/>
              <a:t>，单车</a:t>
            </a:r>
            <a:r>
              <a:rPr lang="en-US" altLang="zh-CN" dirty="0"/>
              <a:t>3 </a:t>
            </a:r>
            <a:r>
              <a:rPr lang="zh-CN" altLang="en-US" dirty="0"/>
              <a:t>等等设备。这些单车</a:t>
            </a:r>
            <a:r>
              <a:rPr lang="en-US" altLang="zh-CN" dirty="0"/>
              <a:t>1</a:t>
            </a:r>
            <a:r>
              <a:rPr lang="zh-CN" altLang="en-US" dirty="0"/>
              <a:t>，单车</a:t>
            </a:r>
            <a:r>
              <a:rPr lang="en-US" altLang="zh-CN" dirty="0"/>
              <a:t>2</a:t>
            </a:r>
            <a:r>
              <a:rPr lang="zh-CN" altLang="en-US" dirty="0"/>
              <a:t>，单车</a:t>
            </a:r>
            <a:r>
              <a:rPr lang="en-US" altLang="zh-CN" dirty="0"/>
              <a:t>3 </a:t>
            </a:r>
            <a:r>
              <a:rPr lang="zh-CN" altLang="en-US" dirty="0"/>
              <a:t>将具备共享单车所定义的相同的功能。通过不同的设备</a:t>
            </a:r>
            <a:r>
              <a:rPr lang="en-US" altLang="zh-CN" dirty="0"/>
              <a:t>ID</a:t>
            </a:r>
            <a:r>
              <a:rPr lang="zh-CN" altLang="en-US" dirty="0"/>
              <a:t>，就是</a:t>
            </a:r>
            <a:r>
              <a:rPr lang="en-US" altLang="zh-CN" sz="1200" dirty="0" err="1"/>
              <a:t>DeviceName</a:t>
            </a:r>
            <a:r>
              <a:rPr lang="zh-CN" altLang="en-US" sz="1200" dirty="0"/>
              <a:t>来和真实的共享单车物理设备一一关联、</a:t>
            </a:r>
            <a:endParaRPr lang="zh-CN" altLang="en-US" dirty="0"/>
          </a:p>
        </p:txBody>
      </p:sp>
    </p:spTree>
    <p:extLst>
      <p:ext uri="{BB962C8B-B14F-4D97-AF65-F5344CB8AC3E}">
        <p14:creationId xmlns:p14="http://schemas.microsoft.com/office/powerpoint/2010/main" val="2895524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1027"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1031" name="Picture 7" descr="图片1"/>
          <p:cNvPicPr>
            <a:picLocks noChangeAspect="1"/>
          </p:cNvPicPr>
          <p:nvPr userDrawn="1"/>
        </p:nvPicPr>
        <p:blipFill>
          <a:blip r:embed="rId13"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2051"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2052"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2022/9/29</a:t>
            </a:fld>
            <a:endParaRPr lang="zh-CN" altLang="en-US" strike="noStrike" noProof="1">
              <a:latin typeface="Arial" panose="020B0604020202020204" pitchFamily="34" charset="0"/>
              <a:ea typeface="宋体" panose="02010600030101010101" pitchFamily="2" charset="-122"/>
              <a:cs typeface="+mn-cs"/>
            </a:endParaRPr>
          </a:p>
        </p:txBody>
      </p:sp>
      <p:sp>
        <p:nvSpPr>
          <p:cNvPr id="2053"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2054"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2055" name="Picture 7" descr="图片1"/>
          <p:cNvPicPr>
            <a:picLocks noChangeAspect="1"/>
          </p:cNvPicPr>
          <p:nvPr userDrawn="1"/>
        </p:nvPicPr>
        <p:blipFill>
          <a:blip r:embed="rId14"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liyun.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p:cNvSpPr>
          <p:nvPr>
            <p:ph type="ctrTitle"/>
          </p:nvPr>
        </p:nvSpPr>
        <p:spPr>
          <a:xfrm>
            <a:off x="0" y="2276872"/>
            <a:ext cx="9144000" cy="1747838"/>
          </a:xfrm>
        </p:spPr>
        <p:txBody>
          <a:bodyPr wrap="square" lIns="91440" tIns="45720" rIns="91440" bIns="45720" anchor="t"/>
          <a:lstStyle>
            <a:lvl1pPr lvl="0">
              <a:defRPr/>
            </a:lvl1pPr>
          </a:lstStyle>
          <a:p>
            <a:pPr lvl="0"/>
            <a:r>
              <a:rPr lang="en-US" altLang="zh-CN" sz="6000" b="1" dirty="0">
                <a:solidFill>
                  <a:srgbClr val="660066"/>
                </a:solidFill>
                <a:latin typeface="隶书" panose="02010509060101010101" pitchFamily="1" charset="-122"/>
                <a:ea typeface="隶书" panose="02010509060101010101" pitchFamily="1" charset="-122"/>
              </a:rPr>
              <a:t> </a:t>
            </a:r>
            <a:r>
              <a:rPr lang="zh-CN" altLang="en-US" sz="6000" b="1" dirty="0">
                <a:solidFill>
                  <a:srgbClr val="660066"/>
                </a:solidFill>
                <a:latin typeface="隶书" panose="02010509060101010101" pitchFamily="1" charset="-122"/>
                <a:ea typeface="隶书" panose="02010509060101010101" pitchFamily="1" charset="-122"/>
              </a:rPr>
              <a:t>智慧云平台创新</a:t>
            </a: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endParaRPr lang="zh-CN" altLang="en-US" sz="2400" b="1" dirty="0">
              <a:solidFill>
                <a:srgbClr val="660066"/>
              </a:solidFill>
              <a:latin typeface="隶书" panose="02010509060101010101" pitchFamily="1" charset="-122"/>
              <a:ea typeface="隶书" panose="02010509060101010101" pitchFamily="1" charset="-122"/>
            </a:endParaRPr>
          </a:p>
        </p:txBody>
      </p:sp>
      <p:sp>
        <p:nvSpPr>
          <p:cNvPr id="2" name="矩形 1"/>
          <p:cNvSpPr/>
          <p:nvPr/>
        </p:nvSpPr>
        <p:spPr bwMode="auto">
          <a:xfrm>
            <a:off x="1475785" y="54029"/>
            <a:ext cx="2520175" cy="85479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61"/>
    </mc:Choice>
    <mc:Fallback xmlns="">
      <p:transition spd="slow" advTm="47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E00E13C-9B8A-447D-9BB3-442E8A489E6A}"/>
              </a:ext>
            </a:extLst>
          </p:cNvPr>
          <p:cNvSpPr txBox="1"/>
          <p:nvPr/>
        </p:nvSpPr>
        <p:spPr>
          <a:xfrm>
            <a:off x="0" y="2132856"/>
            <a:ext cx="9144000" cy="3108543"/>
          </a:xfrm>
          <a:prstGeom prst="rect">
            <a:avLst/>
          </a:prstGeom>
          <a:noFill/>
        </p:spPr>
        <p:txBody>
          <a:bodyPr wrap="square">
            <a:spAutoFit/>
          </a:bodyPr>
          <a:lstStyle/>
          <a:p>
            <a:pPr marL="342900" indent="-342900">
              <a:buFont typeface="Wingdings" panose="05000000000000000000" pitchFamily="2" charset="2"/>
              <a:buChar char="u"/>
            </a:pPr>
            <a:r>
              <a:rPr lang="zh-CN" altLang="en-US" sz="2800" dirty="0"/>
              <a:t>感知层：通过传感器设备来识别和收集信息</a:t>
            </a:r>
            <a:endParaRPr lang="en-US" altLang="zh-CN" sz="2800" dirty="0"/>
          </a:p>
          <a:p>
            <a:pPr marL="342900" indent="-342900">
              <a:buFont typeface="Wingdings" panose="05000000000000000000" pitchFamily="2" charset="2"/>
              <a:buChar char="u"/>
            </a:pPr>
            <a:r>
              <a:rPr lang="zh-CN" altLang="en-US" sz="2800" dirty="0"/>
              <a:t>网络层：安全的把这些信息进行传输</a:t>
            </a:r>
            <a:endParaRPr lang="en-US" altLang="zh-CN" sz="2800" dirty="0"/>
          </a:p>
          <a:p>
            <a:pPr marL="342900" indent="-342900">
              <a:buFont typeface="Wingdings" panose="05000000000000000000" pitchFamily="2" charset="2"/>
              <a:buChar char="u"/>
            </a:pPr>
            <a:r>
              <a:rPr lang="zh-CN" altLang="en-US" sz="2800" dirty="0"/>
              <a:t>应用层：结合具体的应用需求，通过对这些数据进行计算、处理、挖掘，来实现智能化的物联网应用</a:t>
            </a:r>
            <a:endParaRPr lang="en-US" altLang="zh-CN" sz="2800" dirty="0"/>
          </a:p>
          <a:p>
            <a:pPr marL="342900" indent="-342900">
              <a:buFont typeface="Wingdings" panose="05000000000000000000" pitchFamily="2" charset="2"/>
              <a:buChar char="u"/>
            </a:pPr>
            <a:r>
              <a:rPr lang="zh-CN" altLang="en-US" sz="2800" dirty="0"/>
              <a:t>平台层：枢纽位置，向下接入感知层，汇集感知的数据。向上面向应用开发的基础性平台，是构建物联网应用的基础</a:t>
            </a:r>
          </a:p>
        </p:txBody>
      </p:sp>
      <p:sp>
        <p:nvSpPr>
          <p:cNvPr id="8" name="文本框 7">
            <a:extLst>
              <a:ext uri="{FF2B5EF4-FFF2-40B4-BE49-F238E27FC236}">
                <a16:creationId xmlns:a16="http://schemas.microsoft.com/office/drawing/2014/main" id="{34A1177A-DE63-4549-AA48-AE3506F2CA42}"/>
              </a:ext>
            </a:extLst>
          </p:cNvPr>
          <p:cNvSpPr txBox="1"/>
          <p:nvPr/>
        </p:nvSpPr>
        <p:spPr>
          <a:xfrm>
            <a:off x="0" y="980728"/>
            <a:ext cx="9144000" cy="646331"/>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物联网体系架构</a:t>
            </a:r>
          </a:p>
        </p:txBody>
      </p:sp>
    </p:spTree>
    <p:extLst>
      <p:ext uri="{BB962C8B-B14F-4D97-AF65-F5344CB8AC3E}">
        <p14:creationId xmlns:p14="http://schemas.microsoft.com/office/powerpoint/2010/main" val="86905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F2457AA-9296-4699-9D7A-3C05E59AC5EF}"/>
              </a:ext>
            </a:extLst>
          </p:cNvPr>
          <p:cNvPicPr>
            <a:picLocks noChangeAspect="1"/>
          </p:cNvPicPr>
          <p:nvPr/>
        </p:nvPicPr>
        <p:blipFill>
          <a:blip r:embed="rId3"/>
          <a:stretch>
            <a:fillRect/>
          </a:stretch>
        </p:blipFill>
        <p:spPr>
          <a:xfrm>
            <a:off x="8206" y="834390"/>
            <a:ext cx="9144000" cy="5189220"/>
          </a:xfrm>
          <a:prstGeom prst="rect">
            <a:avLst/>
          </a:prstGeom>
        </p:spPr>
      </p:pic>
      <p:sp>
        <p:nvSpPr>
          <p:cNvPr id="4" name="文本框 3">
            <a:extLst>
              <a:ext uri="{FF2B5EF4-FFF2-40B4-BE49-F238E27FC236}">
                <a16:creationId xmlns:a16="http://schemas.microsoft.com/office/drawing/2014/main" id="{CE1C0008-E5A0-4883-8357-F40125F78357}"/>
              </a:ext>
            </a:extLst>
          </p:cNvPr>
          <p:cNvSpPr txBox="1"/>
          <p:nvPr/>
        </p:nvSpPr>
        <p:spPr>
          <a:xfrm>
            <a:off x="8206" y="6211669"/>
            <a:ext cx="9144000" cy="461665"/>
          </a:xfrm>
          <a:prstGeom prst="rect">
            <a:avLst/>
          </a:prstGeom>
          <a:noFill/>
        </p:spPr>
        <p:txBody>
          <a:bodyPr wrap="square">
            <a:spAutoFit/>
          </a:bodyPr>
          <a:lstStyle/>
          <a:p>
            <a:r>
              <a:rPr lang="zh-CN" altLang="en-US" sz="2400" dirty="0"/>
              <a:t>云平台端的主要作用：帮助开发者搭建数据通道、方便终端。</a:t>
            </a:r>
          </a:p>
        </p:txBody>
      </p:sp>
    </p:spTree>
    <p:extLst>
      <p:ext uri="{BB962C8B-B14F-4D97-AF65-F5344CB8AC3E}">
        <p14:creationId xmlns:p14="http://schemas.microsoft.com/office/powerpoint/2010/main" val="4150168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0" y="2636912"/>
            <a:ext cx="9144000" cy="646331"/>
          </a:xfrm>
          <a:prstGeom prst="rect">
            <a:avLst/>
          </a:prstGeom>
        </p:spPr>
        <p:txBody>
          <a:bodyPr wrap="square">
            <a:spAutoFit/>
          </a:bodyPr>
          <a:lstStyle/>
          <a:p>
            <a:pPr algn="ctr"/>
            <a:r>
              <a:rPr lang="en-US" altLang="zh-CN" sz="3600" b="1" dirty="0">
                <a:solidFill>
                  <a:srgbClr val="660066"/>
                </a:solidFill>
                <a:ea typeface="隶书" panose="02010509060101010101" pitchFamily="1" charset="-122"/>
                <a:cs typeface="+mj-cs"/>
              </a:rPr>
              <a:t>5.1 </a:t>
            </a:r>
            <a:r>
              <a:rPr lang="zh-CN" altLang="en-US" sz="3600" b="1" dirty="0">
                <a:solidFill>
                  <a:srgbClr val="660066"/>
                </a:solidFill>
                <a:ea typeface="隶书" panose="02010509060101010101" pitchFamily="1" charset="-122"/>
                <a:cs typeface="+mj-cs"/>
              </a:rPr>
              <a:t>阿里云平台介绍</a:t>
            </a:r>
          </a:p>
        </p:txBody>
      </p:sp>
    </p:spTree>
    <p:extLst>
      <p:ext uri="{BB962C8B-B14F-4D97-AF65-F5344CB8AC3E}">
        <p14:creationId xmlns:p14="http://schemas.microsoft.com/office/powerpoint/2010/main" val="82476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8625902-4122-4022-BA0E-C16669A2294A}"/>
              </a:ext>
            </a:extLst>
          </p:cNvPr>
          <p:cNvSpPr txBox="1"/>
          <p:nvPr/>
        </p:nvSpPr>
        <p:spPr>
          <a:xfrm>
            <a:off x="0" y="1645640"/>
            <a:ext cx="9144000" cy="3724096"/>
          </a:xfrm>
          <a:prstGeom prst="rect">
            <a:avLst/>
          </a:prstGeom>
          <a:noFill/>
        </p:spPr>
        <p:txBody>
          <a:bodyPr wrap="square">
            <a:spAutoFit/>
          </a:bodyPr>
          <a:lstStyle/>
          <a:p>
            <a:pPr marL="457200" indent="-457200">
              <a:buFont typeface="Wingdings" panose="05000000000000000000" pitchFamily="2" charset="2"/>
              <a:buChar char="u"/>
            </a:pPr>
            <a:r>
              <a:rPr lang="nn-NO" altLang="zh-CN" sz="2400" dirty="0"/>
              <a:t>IoT Hub</a:t>
            </a:r>
            <a:r>
              <a:rPr lang="zh-CN" altLang="nn-NO" sz="2400" dirty="0"/>
              <a:t>：帮助设备连接到阿里云的</a:t>
            </a:r>
            <a:r>
              <a:rPr lang="nn-NO" altLang="zh-CN" sz="2400" dirty="0"/>
              <a:t>loT</a:t>
            </a:r>
            <a:r>
              <a:rPr lang="zh-CN" altLang="nn-NO" sz="2400" dirty="0"/>
              <a:t>服务，并提供设备和云端之间进行安全通信的数据通道。</a:t>
            </a:r>
            <a:endParaRPr lang="en-US" altLang="zh-CN" sz="2400" dirty="0"/>
          </a:p>
          <a:p>
            <a:pPr marL="457200" indent="-457200">
              <a:buFont typeface="Wingdings" panose="05000000000000000000" pitchFamily="2" charset="2"/>
              <a:buChar char="u"/>
            </a:pPr>
            <a:r>
              <a:rPr lang="zh-CN" altLang="nn-NO" sz="2400" dirty="0"/>
              <a:t>设备管理：生命周期、固件升级、在线调试、实时监控等等</a:t>
            </a:r>
            <a:r>
              <a:rPr lang="zh-CN" altLang="en-US" sz="2400" dirty="0"/>
              <a:t>。</a:t>
            </a:r>
            <a:endParaRPr lang="en-US" altLang="zh-CN" sz="2400" dirty="0"/>
          </a:p>
          <a:p>
            <a:pPr marL="457200" indent="-457200">
              <a:buFont typeface="Wingdings" panose="05000000000000000000" pitchFamily="2" charset="2"/>
              <a:buChar char="u"/>
            </a:pPr>
            <a:r>
              <a:rPr lang="zh-CN" altLang="nn-NO" sz="2400" dirty="0"/>
              <a:t>数据分析：</a:t>
            </a:r>
            <a:endParaRPr lang="en-US" altLang="zh-CN" sz="2400" dirty="0"/>
          </a:p>
          <a:p>
            <a:r>
              <a:rPr lang="en-US" altLang="zh-CN" sz="2400" dirty="0"/>
              <a:t>          </a:t>
            </a:r>
            <a:r>
              <a:rPr lang="zh-CN" altLang="nn-NO" sz="2000" dirty="0"/>
              <a:t>数据</a:t>
            </a:r>
            <a:r>
              <a:rPr lang="zh-CN" altLang="en-US" sz="2000" dirty="0"/>
              <a:t>流</a:t>
            </a:r>
            <a:r>
              <a:rPr lang="zh-CN" altLang="nn-NO" sz="2000" dirty="0"/>
              <a:t>分析：用于设置数据处理任务。 </a:t>
            </a:r>
            <a:endParaRPr lang="en-US" altLang="zh-CN" sz="2000" dirty="0"/>
          </a:p>
          <a:p>
            <a:r>
              <a:rPr lang="en-US" altLang="zh-CN" sz="2000" dirty="0"/>
              <a:t>            </a:t>
            </a:r>
            <a:r>
              <a:rPr lang="zh-CN" altLang="nn-NO" sz="2000" dirty="0"/>
              <a:t>空间可视化：将设备数据实时在二维地图或三维模型上展示出来</a:t>
            </a:r>
            <a:endParaRPr lang="en-US" altLang="zh-CN" sz="2000" dirty="0"/>
          </a:p>
          <a:p>
            <a:pPr marL="457200" indent="-457200">
              <a:buFont typeface="Wingdings" panose="05000000000000000000" pitchFamily="2" charset="2"/>
              <a:buChar char="u"/>
            </a:pPr>
            <a:r>
              <a:rPr lang="zh-CN" altLang="nn-NO" sz="2400" dirty="0"/>
              <a:t>规则引擎：负责数据流转，即用户可以通过</a:t>
            </a:r>
            <a:r>
              <a:rPr lang="nn-NO" altLang="zh-CN" sz="2400" dirty="0"/>
              <a:t>SQL</a:t>
            </a:r>
            <a:r>
              <a:rPr lang="zh-CN" altLang="nn-NO" sz="2400" dirty="0"/>
              <a:t>语句来实现规则的配置，从而方便地对数据进行处理、过滤和转发的操作</a:t>
            </a:r>
            <a:r>
              <a:rPr lang="zh-CN" altLang="en-US" sz="2400" dirty="0"/>
              <a:t>。</a:t>
            </a:r>
            <a:endParaRPr lang="en-US" altLang="zh-CN" sz="2400" dirty="0"/>
          </a:p>
          <a:p>
            <a:pPr marL="457200" indent="-457200">
              <a:buFont typeface="Wingdings" panose="05000000000000000000" pitchFamily="2" charset="2"/>
              <a:buChar char="u"/>
            </a:pPr>
            <a:r>
              <a:rPr lang="zh-CN" altLang="nn-NO" sz="2400" dirty="0"/>
              <a:t>安全认证</a:t>
            </a:r>
            <a:r>
              <a:rPr lang="nn-NO" altLang="zh-CN" sz="2400" dirty="0"/>
              <a:t>&amp;</a:t>
            </a:r>
            <a:r>
              <a:rPr lang="zh-CN" altLang="nn-NO" sz="2400" dirty="0"/>
              <a:t>权限策略模块：提供多重的防护机制来保障设备和云端的安全</a:t>
            </a:r>
            <a:r>
              <a:rPr lang="zh-CN" altLang="en-US" sz="2400" dirty="0"/>
              <a:t>。</a:t>
            </a:r>
            <a:endParaRPr lang="zh-CN" altLang="en-US" sz="2800" dirty="0"/>
          </a:p>
        </p:txBody>
      </p:sp>
      <p:sp>
        <p:nvSpPr>
          <p:cNvPr id="7" name="文本框 6">
            <a:extLst>
              <a:ext uri="{FF2B5EF4-FFF2-40B4-BE49-F238E27FC236}">
                <a16:creationId xmlns:a16="http://schemas.microsoft.com/office/drawing/2014/main" id="{91204B8C-47B3-400D-9F7E-FEEAA0D8D33B}"/>
              </a:ext>
            </a:extLst>
          </p:cNvPr>
          <p:cNvSpPr txBox="1"/>
          <p:nvPr/>
        </p:nvSpPr>
        <p:spPr>
          <a:xfrm>
            <a:off x="-9631" y="908720"/>
            <a:ext cx="9144000" cy="646331"/>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物联网平台</a:t>
            </a:r>
          </a:p>
        </p:txBody>
      </p:sp>
    </p:spTree>
    <p:extLst>
      <p:ext uri="{BB962C8B-B14F-4D97-AF65-F5344CB8AC3E}">
        <p14:creationId xmlns:p14="http://schemas.microsoft.com/office/powerpoint/2010/main" val="294180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A1A5164-5C7A-4282-B5ED-F59F8451C376}"/>
              </a:ext>
            </a:extLst>
          </p:cNvPr>
          <p:cNvSpPr txBox="1"/>
          <p:nvPr/>
        </p:nvSpPr>
        <p:spPr>
          <a:xfrm>
            <a:off x="251520" y="2060848"/>
            <a:ext cx="8892480" cy="1692771"/>
          </a:xfrm>
          <a:prstGeom prst="rect">
            <a:avLst/>
          </a:prstGeom>
          <a:noFill/>
        </p:spPr>
        <p:txBody>
          <a:bodyPr wrap="square">
            <a:spAutoFit/>
          </a:bodyPr>
          <a:lstStyle/>
          <a:p>
            <a:r>
              <a:rPr lang="zh-CN" altLang="en-US" sz="3200" dirty="0"/>
              <a:t>设备端</a:t>
            </a:r>
            <a:r>
              <a:rPr lang="en-US" altLang="zh-CN" sz="3200" dirty="0"/>
              <a:t>SDK</a:t>
            </a:r>
          </a:p>
          <a:p>
            <a:pPr marL="342900" indent="-342900">
              <a:buFont typeface="Wingdings" panose="05000000000000000000" pitchFamily="2" charset="2"/>
              <a:buChar char="u"/>
            </a:pPr>
            <a:r>
              <a:rPr lang="zh-CN" altLang="en-US" sz="2400" dirty="0"/>
              <a:t>异构网络设备的接入：如</a:t>
            </a:r>
            <a:r>
              <a:rPr lang="en-US" altLang="zh-CN" sz="2400" dirty="0"/>
              <a:t>2G/3G/4G</a:t>
            </a:r>
            <a:r>
              <a:rPr lang="zh-CN" altLang="en-US" sz="2400" dirty="0"/>
              <a:t>以及正在落地的</a:t>
            </a:r>
            <a:r>
              <a:rPr lang="en-US" altLang="zh-CN" sz="2400" dirty="0"/>
              <a:t>5G</a:t>
            </a:r>
          </a:p>
          <a:p>
            <a:pPr marL="342900" indent="-342900">
              <a:buFont typeface="Wingdings" panose="05000000000000000000" pitchFamily="2" charset="2"/>
              <a:buChar char="u"/>
            </a:pPr>
            <a:r>
              <a:rPr lang="en-US" altLang="zh-CN" sz="2400" dirty="0"/>
              <a:t>NB-IoT</a:t>
            </a:r>
            <a:r>
              <a:rPr lang="zh-CN" altLang="en-US" sz="2400" dirty="0"/>
              <a:t>网络接入</a:t>
            </a:r>
            <a:endParaRPr lang="en-US" altLang="zh-CN" sz="2400" dirty="0"/>
          </a:p>
          <a:p>
            <a:pPr marL="342900" indent="-342900">
              <a:buFont typeface="Wingdings" panose="05000000000000000000" pitchFamily="2" charset="2"/>
              <a:buChar char="u"/>
            </a:pPr>
            <a:r>
              <a:rPr lang="en-US" altLang="zh-CN" sz="2400" dirty="0"/>
              <a:t>Lora</a:t>
            </a:r>
            <a:r>
              <a:rPr lang="zh-CN" altLang="en-US" sz="2400" dirty="0"/>
              <a:t>网络接入</a:t>
            </a:r>
          </a:p>
        </p:txBody>
      </p:sp>
    </p:spTree>
    <p:extLst>
      <p:ext uri="{BB962C8B-B14F-4D97-AF65-F5344CB8AC3E}">
        <p14:creationId xmlns:p14="http://schemas.microsoft.com/office/powerpoint/2010/main" val="3823713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AADECC6-CDA5-4E8B-A77C-1AFCF094CA55}"/>
              </a:ext>
            </a:extLst>
          </p:cNvPr>
          <p:cNvSpPr txBox="1"/>
          <p:nvPr/>
        </p:nvSpPr>
        <p:spPr>
          <a:xfrm>
            <a:off x="0" y="1484784"/>
            <a:ext cx="9144000" cy="4524315"/>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产品与设备</a:t>
            </a:r>
            <a:endParaRPr lang="en-US" altLang="zh-CN" sz="3600" b="1" dirty="0">
              <a:solidFill>
                <a:srgbClr val="660066"/>
              </a:solidFill>
              <a:ea typeface="隶书" panose="02010509060101010101" pitchFamily="1" charset="-122"/>
              <a:cs typeface="+mj-cs"/>
            </a:endParaRPr>
          </a:p>
          <a:p>
            <a:pPr marL="457200" indent="-457200">
              <a:buFont typeface="Wingdings" panose="05000000000000000000" pitchFamily="2" charset="2"/>
              <a:buChar char="u"/>
            </a:pPr>
            <a:r>
              <a:rPr lang="zh-CN" altLang="en-US" sz="2800" dirty="0"/>
              <a:t>使用物联网平台的第一步是在云端先创建产品和然后创建对应设备。</a:t>
            </a:r>
            <a:endParaRPr lang="en-US" altLang="zh-CN" sz="2800" dirty="0"/>
          </a:p>
          <a:p>
            <a:pPr marL="457200" indent="-457200">
              <a:buFont typeface="Wingdings" panose="05000000000000000000" pitchFamily="2" charset="2"/>
              <a:buChar char="u"/>
            </a:pPr>
            <a:r>
              <a:rPr lang="zh-CN" altLang="en-US" sz="2800" dirty="0">
                <a:solidFill>
                  <a:srgbClr val="FF0000"/>
                </a:solidFill>
              </a:rPr>
              <a:t>产品</a:t>
            </a:r>
            <a:r>
              <a:rPr lang="zh-CN" altLang="en-US" sz="2800" dirty="0"/>
              <a:t>：设备的集合，通常指一组具有相同功能的设备。物联网平台为每个产品颁发全局唯一</a:t>
            </a:r>
            <a:r>
              <a:rPr lang="en-US" altLang="zh-CN" sz="2800" dirty="0" err="1"/>
              <a:t>ProductKey</a:t>
            </a:r>
            <a:r>
              <a:rPr lang="zh-CN" altLang="en-US" sz="2800" dirty="0"/>
              <a:t>。每个产品下可以有成千上万的设备。</a:t>
            </a:r>
            <a:endParaRPr lang="en-US" altLang="zh-CN" sz="2800" dirty="0"/>
          </a:p>
          <a:p>
            <a:pPr marL="457200" indent="-457200">
              <a:buFont typeface="Wingdings" panose="05000000000000000000" pitchFamily="2" charset="2"/>
              <a:buChar char="u"/>
            </a:pPr>
            <a:r>
              <a:rPr lang="zh-CN" altLang="en-US" sz="2800" dirty="0">
                <a:solidFill>
                  <a:srgbClr val="FF0000"/>
                </a:solidFill>
              </a:rPr>
              <a:t>设备</a:t>
            </a:r>
            <a:r>
              <a:rPr lang="zh-CN" altLang="en-US" sz="2800" dirty="0"/>
              <a:t>：归属于某个产品下的具体设备。物联网平台为设备颁发产品内唯一的证书</a:t>
            </a:r>
            <a:r>
              <a:rPr lang="en-US" altLang="zh-CN" sz="2800" dirty="0" err="1"/>
              <a:t>DeviceName</a:t>
            </a:r>
            <a:r>
              <a:rPr lang="zh-CN" altLang="en-US" sz="2800" dirty="0"/>
              <a:t>。设备可以直接连接物联网平台，也可以作为子设备通过网关连接物联网平台。</a:t>
            </a:r>
          </a:p>
        </p:txBody>
      </p:sp>
    </p:spTree>
    <p:extLst>
      <p:ext uri="{BB962C8B-B14F-4D97-AF65-F5344CB8AC3E}">
        <p14:creationId xmlns:p14="http://schemas.microsoft.com/office/powerpoint/2010/main" val="306627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D79F036-25D1-4710-84C0-660F93548B09}"/>
              </a:ext>
            </a:extLst>
          </p:cNvPr>
          <p:cNvPicPr>
            <a:picLocks noChangeAspect="1"/>
          </p:cNvPicPr>
          <p:nvPr/>
        </p:nvPicPr>
        <p:blipFill>
          <a:blip r:embed="rId3"/>
          <a:stretch>
            <a:fillRect/>
          </a:stretch>
        </p:blipFill>
        <p:spPr>
          <a:xfrm>
            <a:off x="4283968" y="764704"/>
            <a:ext cx="1801932" cy="1801932"/>
          </a:xfrm>
          <a:prstGeom prst="rect">
            <a:avLst/>
          </a:prstGeom>
        </p:spPr>
      </p:pic>
      <p:pic>
        <p:nvPicPr>
          <p:cNvPr id="4" name="图片 3">
            <a:extLst>
              <a:ext uri="{FF2B5EF4-FFF2-40B4-BE49-F238E27FC236}">
                <a16:creationId xmlns:a16="http://schemas.microsoft.com/office/drawing/2014/main" id="{21F7FC23-BBCE-42E9-8ADE-C9A544B17F28}"/>
              </a:ext>
            </a:extLst>
          </p:cNvPr>
          <p:cNvPicPr>
            <a:picLocks noChangeAspect="1"/>
          </p:cNvPicPr>
          <p:nvPr/>
        </p:nvPicPr>
        <p:blipFill>
          <a:blip r:embed="rId3"/>
          <a:stretch>
            <a:fillRect/>
          </a:stretch>
        </p:blipFill>
        <p:spPr>
          <a:xfrm>
            <a:off x="4283968" y="2566636"/>
            <a:ext cx="1801932" cy="1801932"/>
          </a:xfrm>
          <a:prstGeom prst="rect">
            <a:avLst/>
          </a:prstGeom>
        </p:spPr>
      </p:pic>
      <p:pic>
        <p:nvPicPr>
          <p:cNvPr id="5" name="图片 4">
            <a:extLst>
              <a:ext uri="{FF2B5EF4-FFF2-40B4-BE49-F238E27FC236}">
                <a16:creationId xmlns:a16="http://schemas.microsoft.com/office/drawing/2014/main" id="{1EBC173F-6238-4D0C-8E38-7E7DA7777E19}"/>
              </a:ext>
            </a:extLst>
          </p:cNvPr>
          <p:cNvPicPr>
            <a:picLocks noChangeAspect="1"/>
          </p:cNvPicPr>
          <p:nvPr/>
        </p:nvPicPr>
        <p:blipFill>
          <a:blip r:embed="rId3"/>
          <a:stretch>
            <a:fillRect/>
          </a:stretch>
        </p:blipFill>
        <p:spPr>
          <a:xfrm>
            <a:off x="4283968" y="4368568"/>
            <a:ext cx="1801932" cy="1801932"/>
          </a:xfrm>
          <a:prstGeom prst="rect">
            <a:avLst/>
          </a:prstGeom>
        </p:spPr>
      </p:pic>
      <p:sp>
        <p:nvSpPr>
          <p:cNvPr id="6" name="矩形 5">
            <a:extLst>
              <a:ext uri="{FF2B5EF4-FFF2-40B4-BE49-F238E27FC236}">
                <a16:creationId xmlns:a16="http://schemas.microsoft.com/office/drawing/2014/main" id="{880945DC-67D8-45A4-8B6B-D8262D67999C}"/>
              </a:ext>
            </a:extLst>
          </p:cNvPr>
          <p:cNvSpPr/>
          <p:nvPr/>
        </p:nvSpPr>
        <p:spPr bwMode="auto">
          <a:xfrm>
            <a:off x="395536" y="2566636"/>
            <a:ext cx="2520280" cy="1510436"/>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8EC6980B-226A-421C-A1AF-6A3025972C0D}"/>
              </a:ext>
            </a:extLst>
          </p:cNvPr>
          <p:cNvSpPr txBox="1"/>
          <p:nvPr/>
        </p:nvSpPr>
        <p:spPr>
          <a:xfrm>
            <a:off x="755576" y="2924944"/>
            <a:ext cx="1800200" cy="830997"/>
          </a:xfrm>
          <a:prstGeom prst="rect">
            <a:avLst/>
          </a:prstGeom>
          <a:noFill/>
        </p:spPr>
        <p:txBody>
          <a:bodyPr wrap="square">
            <a:spAutoFit/>
          </a:bodyPr>
          <a:lstStyle/>
          <a:p>
            <a:r>
              <a:rPr lang="zh-CN" altLang="en-US" sz="2400" dirty="0">
                <a:solidFill>
                  <a:srgbClr val="9933FF"/>
                </a:solidFill>
              </a:rPr>
              <a:t>产品：</a:t>
            </a:r>
            <a:endParaRPr lang="en-US" altLang="zh-CN" sz="2400" dirty="0">
              <a:solidFill>
                <a:srgbClr val="9933FF"/>
              </a:solidFill>
            </a:endParaRPr>
          </a:p>
          <a:p>
            <a:r>
              <a:rPr lang="zh-CN" altLang="en-US" sz="2400" dirty="0"/>
              <a:t>共享单车</a:t>
            </a:r>
          </a:p>
        </p:txBody>
      </p:sp>
      <p:sp>
        <p:nvSpPr>
          <p:cNvPr id="9" name="文本框 8">
            <a:extLst>
              <a:ext uri="{FF2B5EF4-FFF2-40B4-BE49-F238E27FC236}">
                <a16:creationId xmlns:a16="http://schemas.microsoft.com/office/drawing/2014/main" id="{104A98CF-361A-4821-902B-B140B6A86983}"/>
              </a:ext>
            </a:extLst>
          </p:cNvPr>
          <p:cNvSpPr txBox="1"/>
          <p:nvPr/>
        </p:nvSpPr>
        <p:spPr>
          <a:xfrm>
            <a:off x="4645740" y="6170500"/>
            <a:ext cx="1440160" cy="461665"/>
          </a:xfrm>
          <a:prstGeom prst="rect">
            <a:avLst/>
          </a:prstGeom>
          <a:noFill/>
        </p:spPr>
        <p:txBody>
          <a:bodyPr wrap="square">
            <a:spAutoFit/>
          </a:bodyPr>
          <a:lstStyle/>
          <a:p>
            <a:r>
              <a:rPr lang="zh-CN" altLang="en-US" sz="2400" dirty="0">
                <a:solidFill>
                  <a:srgbClr val="9933FF"/>
                </a:solidFill>
              </a:rPr>
              <a:t>设备</a:t>
            </a:r>
            <a:endParaRPr lang="en-US" altLang="zh-CN" sz="2400" dirty="0">
              <a:solidFill>
                <a:srgbClr val="9933FF"/>
              </a:solidFill>
            </a:endParaRPr>
          </a:p>
        </p:txBody>
      </p:sp>
      <p:sp>
        <p:nvSpPr>
          <p:cNvPr id="10" name="文本框 9">
            <a:extLst>
              <a:ext uri="{FF2B5EF4-FFF2-40B4-BE49-F238E27FC236}">
                <a16:creationId xmlns:a16="http://schemas.microsoft.com/office/drawing/2014/main" id="{86A5EC00-DEC8-4685-9219-42E27A33D3D1}"/>
              </a:ext>
            </a:extLst>
          </p:cNvPr>
          <p:cNvSpPr txBox="1"/>
          <p:nvPr/>
        </p:nvSpPr>
        <p:spPr>
          <a:xfrm>
            <a:off x="6228184" y="1434837"/>
            <a:ext cx="1440160" cy="461665"/>
          </a:xfrm>
          <a:prstGeom prst="rect">
            <a:avLst/>
          </a:prstGeom>
          <a:noFill/>
        </p:spPr>
        <p:txBody>
          <a:bodyPr wrap="square">
            <a:spAutoFit/>
          </a:bodyPr>
          <a:lstStyle/>
          <a:p>
            <a:r>
              <a:rPr lang="zh-CN" altLang="en-US" sz="2400" dirty="0"/>
              <a:t>单车</a:t>
            </a:r>
            <a:r>
              <a:rPr lang="en-US" altLang="zh-CN" sz="2400" dirty="0"/>
              <a:t>1</a:t>
            </a:r>
          </a:p>
        </p:txBody>
      </p:sp>
      <p:sp>
        <p:nvSpPr>
          <p:cNvPr id="11" name="文本框 10">
            <a:extLst>
              <a:ext uri="{FF2B5EF4-FFF2-40B4-BE49-F238E27FC236}">
                <a16:creationId xmlns:a16="http://schemas.microsoft.com/office/drawing/2014/main" id="{2FD454C3-178D-4DD2-B976-7EA1B2D9DDD0}"/>
              </a:ext>
            </a:extLst>
          </p:cNvPr>
          <p:cNvSpPr txBox="1"/>
          <p:nvPr/>
        </p:nvSpPr>
        <p:spPr>
          <a:xfrm>
            <a:off x="6260295" y="3380527"/>
            <a:ext cx="1440160" cy="461665"/>
          </a:xfrm>
          <a:prstGeom prst="rect">
            <a:avLst/>
          </a:prstGeom>
          <a:noFill/>
        </p:spPr>
        <p:txBody>
          <a:bodyPr wrap="square">
            <a:spAutoFit/>
          </a:bodyPr>
          <a:lstStyle/>
          <a:p>
            <a:r>
              <a:rPr lang="zh-CN" altLang="en-US" sz="2400" dirty="0"/>
              <a:t>单车</a:t>
            </a:r>
            <a:r>
              <a:rPr lang="en-US" altLang="zh-CN" sz="2400" dirty="0"/>
              <a:t>2</a:t>
            </a:r>
          </a:p>
        </p:txBody>
      </p:sp>
      <p:sp>
        <p:nvSpPr>
          <p:cNvPr id="12" name="文本框 11">
            <a:extLst>
              <a:ext uri="{FF2B5EF4-FFF2-40B4-BE49-F238E27FC236}">
                <a16:creationId xmlns:a16="http://schemas.microsoft.com/office/drawing/2014/main" id="{A23385D4-6B50-41BC-8FF5-A43AD690C739}"/>
              </a:ext>
            </a:extLst>
          </p:cNvPr>
          <p:cNvSpPr txBox="1"/>
          <p:nvPr/>
        </p:nvSpPr>
        <p:spPr>
          <a:xfrm>
            <a:off x="6213082" y="5192330"/>
            <a:ext cx="1440160" cy="461665"/>
          </a:xfrm>
          <a:prstGeom prst="rect">
            <a:avLst/>
          </a:prstGeom>
          <a:noFill/>
        </p:spPr>
        <p:txBody>
          <a:bodyPr wrap="square">
            <a:spAutoFit/>
          </a:bodyPr>
          <a:lstStyle/>
          <a:p>
            <a:r>
              <a:rPr lang="zh-CN" altLang="en-US" sz="2400" dirty="0"/>
              <a:t>单车</a:t>
            </a:r>
            <a:r>
              <a:rPr lang="en-US" altLang="zh-CN" sz="2400" dirty="0"/>
              <a:t>3</a:t>
            </a:r>
          </a:p>
        </p:txBody>
      </p:sp>
    </p:spTree>
    <p:extLst>
      <p:ext uri="{BB962C8B-B14F-4D97-AF65-F5344CB8AC3E}">
        <p14:creationId xmlns:p14="http://schemas.microsoft.com/office/powerpoint/2010/main" val="3934902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EADC55-0340-4EEC-8203-FC4AF980DDE0}"/>
              </a:ext>
            </a:extLst>
          </p:cNvPr>
          <p:cNvSpPr txBox="1"/>
          <p:nvPr/>
        </p:nvSpPr>
        <p:spPr>
          <a:xfrm>
            <a:off x="32895" y="1339027"/>
            <a:ext cx="9116825" cy="2616101"/>
          </a:xfrm>
          <a:prstGeom prst="rect">
            <a:avLst/>
          </a:prstGeom>
          <a:noFill/>
        </p:spPr>
        <p:txBody>
          <a:bodyPr wrap="square">
            <a:spAutoFit/>
          </a:bodyPr>
          <a:lstStyle/>
          <a:p>
            <a:pPr marL="457200" indent="-457200" algn="l">
              <a:buFont typeface="Wingdings" panose="05000000000000000000" pitchFamily="2" charset="2"/>
              <a:buChar char="u"/>
            </a:pPr>
            <a:r>
              <a:rPr lang="zh-CN" altLang="en-US" sz="2800" dirty="0"/>
              <a:t>网关：能够直接连接物联网平台的设备，且具有子设备管理功能，能够代理子设备连接云端。</a:t>
            </a:r>
            <a:endParaRPr lang="en-US" altLang="zh-CN" sz="2800" dirty="0"/>
          </a:p>
          <a:p>
            <a:pPr marL="457200" indent="-457200" algn="l">
              <a:buFont typeface="Wingdings" panose="05000000000000000000" pitchFamily="2" charset="2"/>
              <a:buChar char="u"/>
            </a:pPr>
            <a:r>
              <a:rPr lang="zh-CN" altLang="en-US" sz="2800" dirty="0"/>
              <a:t>子设备：本质上也是设备。子设备不能直接连接物联网平台，只能通过网关连接。</a:t>
            </a:r>
            <a:endParaRPr lang="en-US" altLang="zh-CN" sz="2800" dirty="0"/>
          </a:p>
          <a:p>
            <a:pPr marL="457200" indent="-457200" algn="l">
              <a:buFont typeface="Wingdings" panose="05000000000000000000" pitchFamily="2" charset="2"/>
              <a:buChar char="u"/>
            </a:pPr>
            <a:r>
              <a:rPr lang="zh-CN" altLang="en-US" sz="2800" dirty="0"/>
              <a:t>设备：能够直接能够直接连接物联网平台。</a:t>
            </a:r>
          </a:p>
          <a:p>
            <a:endParaRPr lang="zh-CN" altLang="en-US" sz="2400" dirty="0"/>
          </a:p>
        </p:txBody>
      </p:sp>
      <p:pic>
        <p:nvPicPr>
          <p:cNvPr id="4" name="图片 3">
            <a:extLst>
              <a:ext uri="{FF2B5EF4-FFF2-40B4-BE49-F238E27FC236}">
                <a16:creationId xmlns:a16="http://schemas.microsoft.com/office/drawing/2014/main" id="{F78365AE-C72B-4C24-87F5-7F05992BCAAC}"/>
              </a:ext>
            </a:extLst>
          </p:cNvPr>
          <p:cNvPicPr>
            <a:picLocks noChangeAspect="1"/>
          </p:cNvPicPr>
          <p:nvPr/>
        </p:nvPicPr>
        <p:blipFill>
          <a:blip r:embed="rId2"/>
          <a:stretch>
            <a:fillRect/>
          </a:stretch>
        </p:blipFill>
        <p:spPr>
          <a:xfrm>
            <a:off x="2411760" y="3561986"/>
            <a:ext cx="4734470" cy="3269227"/>
          </a:xfrm>
          <a:prstGeom prst="rect">
            <a:avLst/>
          </a:prstGeom>
        </p:spPr>
      </p:pic>
      <p:sp>
        <p:nvSpPr>
          <p:cNvPr id="6" name="文本框 5">
            <a:extLst>
              <a:ext uri="{FF2B5EF4-FFF2-40B4-BE49-F238E27FC236}">
                <a16:creationId xmlns:a16="http://schemas.microsoft.com/office/drawing/2014/main" id="{B688F112-9791-4804-9AE7-983205569FB1}"/>
              </a:ext>
            </a:extLst>
          </p:cNvPr>
          <p:cNvSpPr txBox="1"/>
          <p:nvPr/>
        </p:nvSpPr>
        <p:spPr>
          <a:xfrm>
            <a:off x="2123728" y="692696"/>
            <a:ext cx="4634344" cy="646331"/>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网关与设备</a:t>
            </a:r>
            <a:endParaRPr lang="en-US" altLang="zh-CN" sz="3600" b="1" dirty="0">
              <a:solidFill>
                <a:srgbClr val="660066"/>
              </a:solidFill>
              <a:ea typeface="隶书" panose="02010509060101010101" pitchFamily="1" charset="-122"/>
              <a:cs typeface="+mj-cs"/>
            </a:endParaRPr>
          </a:p>
        </p:txBody>
      </p:sp>
    </p:spTree>
    <p:extLst>
      <p:ext uri="{BB962C8B-B14F-4D97-AF65-F5344CB8AC3E}">
        <p14:creationId xmlns:p14="http://schemas.microsoft.com/office/powerpoint/2010/main" val="474505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709A971-FA13-4C01-8639-AE7426B9FF5F}"/>
              </a:ext>
            </a:extLst>
          </p:cNvPr>
          <p:cNvSpPr txBox="1"/>
          <p:nvPr/>
        </p:nvSpPr>
        <p:spPr>
          <a:xfrm>
            <a:off x="0" y="1699067"/>
            <a:ext cx="9144000" cy="2246769"/>
          </a:xfrm>
          <a:prstGeom prst="rect">
            <a:avLst/>
          </a:prstGeom>
          <a:noFill/>
        </p:spPr>
        <p:txBody>
          <a:bodyPr wrap="square">
            <a:spAutoFit/>
          </a:bodyPr>
          <a:lstStyle/>
          <a:p>
            <a:pPr marL="457200" indent="-457200">
              <a:buFont typeface="Wingdings" panose="05000000000000000000" pitchFamily="2" charset="2"/>
              <a:buChar char="u"/>
            </a:pPr>
            <a:r>
              <a:rPr lang="zh-CN" altLang="en-US" sz="2800" dirty="0"/>
              <a:t>与产品、设备相关的还有一个特别重要的名词是三元组。它是指</a:t>
            </a:r>
            <a:r>
              <a:rPr lang="en-US" altLang="zh-CN" sz="2800" dirty="0" err="1">
                <a:solidFill>
                  <a:srgbClr val="FF0000"/>
                </a:solidFill>
              </a:rPr>
              <a:t>ProductKey</a:t>
            </a:r>
            <a:r>
              <a:rPr lang="zh-CN" altLang="en-US" sz="2800" dirty="0">
                <a:solidFill>
                  <a:srgbClr val="FF0000"/>
                </a:solidFill>
              </a:rPr>
              <a:t>、</a:t>
            </a:r>
            <a:r>
              <a:rPr lang="en-US" altLang="zh-CN" sz="2800" dirty="0" err="1">
                <a:solidFill>
                  <a:srgbClr val="FF0000"/>
                </a:solidFill>
              </a:rPr>
              <a:t>DeviceName</a:t>
            </a:r>
            <a:r>
              <a:rPr lang="zh-CN" altLang="en-US" sz="2800" dirty="0"/>
              <a:t>和</a:t>
            </a:r>
            <a:r>
              <a:rPr lang="en-US" altLang="zh-CN" sz="2800" dirty="0" err="1">
                <a:solidFill>
                  <a:srgbClr val="FF0000"/>
                </a:solidFill>
              </a:rPr>
              <a:t>DeviceSecret</a:t>
            </a:r>
            <a:r>
              <a:rPr lang="zh-CN" altLang="en-US" sz="2800" dirty="0"/>
              <a:t>。</a:t>
            </a:r>
            <a:endParaRPr lang="en-US" altLang="zh-CN" sz="2800" dirty="0"/>
          </a:p>
          <a:p>
            <a:pPr marL="457200" indent="-457200">
              <a:buFont typeface="Wingdings" panose="05000000000000000000" pitchFamily="2" charset="2"/>
              <a:buChar char="u"/>
            </a:pPr>
            <a:r>
              <a:rPr lang="zh-CN" altLang="en-US" sz="2800" dirty="0"/>
              <a:t>在创建好产品，并且在产品下面添加了一个新设备后，这个设备都会拥有一个在云端唯一的三元组信息。</a:t>
            </a:r>
            <a:endParaRPr lang="en-US" altLang="zh-CN" sz="2800" dirty="0"/>
          </a:p>
          <a:p>
            <a:pPr marL="457200" indent="-457200">
              <a:buFont typeface="Wingdings" panose="05000000000000000000" pitchFamily="2" charset="2"/>
              <a:buChar char="u"/>
            </a:pPr>
            <a:r>
              <a:rPr lang="zh-CN" altLang="en-US" sz="2800" dirty="0"/>
              <a:t>用于鉴权，需要妥善保管好。</a:t>
            </a:r>
          </a:p>
        </p:txBody>
      </p:sp>
      <p:sp>
        <p:nvSpPr>
          <p:cNvPr id="5" name="文本框 4">
            <a:extLst>
              <a:ext uri="{FF2B5EF4-FFF2-40B4-BE49-F238E27FC236}">
                <a16:creationId xmlns:a16="http://schemas.microsoft.com/office/drawing/2014/main" id="{F744E139-3B55-468D-99FF-F0177688F7CE}"/>
              </a:ext>
            </a:extLst>
          </p:cNvPr>
          <p:cNvSpPr txBox="1"/>
          <p:nvPr/>
        </p:nvSpPr>
        <p:spPr>
          <a:xfrm>
            <a:off x="3419872" y="1052736"/>
            <a:ext cx="4662054" cy="646331"/>
          </a:xfrm>
          <a:prstGeom prst="rect">
            <a:avLst/>
          </a:prstGeom>
          <a:noFill/>
        </p:spPr>
        <p:txBody>
          <a:bodyPr wrap="square">
            <a:spAutoFit/>
          </a:bodyPr>
          <a:lstStyle/>
          <a:p>
            <a:r>
              <a:rPr lang="zh-CN" altLang="en-US" sz="3600" b="1" dirty="0">
                <a:solidFill>
                  <a:srgbClr val="660066"/>
                </a:solidFill>
                <a:ea typeface="隶书" panose="02010509060101010101" pitchFamily="1" charset="-122"/>
                <a:cs typeface="+mj-cs"/>
              </a:rPr>
              <a:t>三元组</a:t>
            </a:r>
          </a:p>
        </p:txBody>
      </p:sp>
      <p:sp>
        <p:nvSpPr>
          <p:cNvPr id="7" name="文本框 6">
            <a:extLst>
              <a:ext uri="{FF2B5EF4-FFF2-40B4-BE49-F238E27FC236}">
                <a16:creationId xmlns:a16="http://schemas.microsoft.com/office/drawing/2014/main" id="{B8D74429-BE45-44D5-B5EF-7CA1678D99FC}"/>
              </a:ext>
            </a:extLst>
          </p:cNvPr>
          <p:cNvSpPr txBox="1"/>
          <p:nvPr/>
        </p:nvSpPr>
        <p:spPr>
          <a:xfrm>
            <a:off x="107504" y="4509120"/>
            <a:ext cx="9036496" cy="2031325"/>
          </a:xfrm>
          <a:prstGeom prst="rect">
            <a:avLst/>
          </a:prstGeom>
          <a:noFill/>
        </p:spPr>
        <p:txBody>
          <a:bodyPr wrap="square">
            <a:spAutoFit/>
          </a:bodyPr>
          <a:lstStyle/>
          <a:p>
            <a:r>
              <a:rPr lang="zh-CN" altLang="en-US" dirty="0"/>
              <a:t>设备证书指</a:t>
            </a:r>
            <a:r>
              <a:rPr lang="en-US" altLang="zh-CN" dirty="0" err="1"/>
              <a:t>ProductKey</a:t>
            </a:r>
            <a:r>
              <a:rPr lang="zh-CN" altLang="en-US" dirty="0"/>
              <a:t>、</a:t>
            </a:r>
            <a:r>
              <a:rPr lang="en-US" altLang="zh-CN" dirty="0" err="1"/>
              <a:t>DeviceName</a:t>
            </a:r>
            <a:r>
              <a:rPr lang="zh-CN" altLang="en-US" dirty="0"/>
              <a:t>、</a:t>
            </a:r>
            <a:r>
              <a:rPr lang="en-US" altLang="zh-CN" dirty="0" err="1"/>
              <a:t>DeviceSecret</a:t>
            </a:r>
            <a:r>
              <a:rPr lang="zh-CN" altLang="en-US" dirty="0"/>
              <a:t>的组合。</a:t>
            </a:r>
          </a:p>
          <a:p>
            <a:r>
              <a:rPr lang="en-US" altLang="zh-CN" dirty="0" err="1"/>
              <a:t>ProductKey</a:t>
            </a:r>
            <a:r>
              <a:rPr lang="zh-CN" altLang="en-US" dirty="0"/>
              <a:t>：是物联网平台为产品颁发的全局唯一标识。该参数很重要，在设备认证以及通信中都会用到，因此需要您保管好。</a:t>
            </a:r>
          </a:p>
          <a:p>
            <a:r>
              <a:rPr lang="en-US" altLang="zh-CN" dirty="0" err="1"/>
              <a:t>DeviceName</a:t>
            </a:r>
            <a:r>
              <a:rPr lang="zh-CN" altLang="en-US" dirty="0"/>
              <a:t>：在注册设备时，自定义的或系统生成的设备名称，具备产品维度内的唯一性。该参数很重要，在设备认证以及通信中都会用到，因此需要您保管好。</a:t>
            </a:r>
          </a:p>
          <a:p>
            <a:r>
              <a:rPr lang="en-US" altLang="zh-CN" dirty="0" err="1"/>
              <a:t>DeviceSecret</a:t>
            </a:r>
            <a:r>
              <a:rPr lang="zh-CN" altLang="en-US" dirty="0"/>
              <a:t>：物联网平台为设备颁发的设备密钥，和</a:t>
            </a:r>
            <a:r>
              <a:rPr lang="en-US" altLang="zh-CN" dirty="0" err="1"/>
              <a:t>DeviceName</a:t>
            </a:r>
            <a:r>
              <a:rPr lang="zh-CN" altLang="en-US" dirty="0"/>
              <a:t>成对出现。该参数很重要，在设备认证时会用到，因此需要您保管好并且不能泄露。</a:t>
            </a:r>
          </a:p>
        </p:txBody>
      </p:sp>
    </p:spTree>
    <p:extLst>
      <p:ext uri="{BB962C8B-B14F-4D97-AF65-F5344CB8AC3E}">
        <p14:creationId xmlns:p14="http://schemas.microsoft.com/office/powerpoint/2010/main" val="563290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3604EAE-3B8F-456D-AF90-148625D7446E}"/>
              </a:ext>
            </a:extLst>
          </p:cNvPr>
          <p:cNvSpPr txBox="1"/>
          <p:nvPr/>
        </p:nvSpPr>
        <p:spPr>
          <a:xfrm>
            <a:off x="899592" y="764704"/>
            <a:ext cx="6300192" cy="830997"/>
          </a:xfrm>
          <a:prstGeom prst="rect">
            <a:avLst/>
          </a:prstGeom>
          <a:noFill/>
        </p:spPr>
        <p:txBody>
          <a:bodyPr wrap="square">
            <a:spAutoFit/>
          </a:bodyPr>
          <a:lstStyle/>
          <a:p>
            <a:r>
              <a:rPr lang="en-US" altLang="zh-CN" sz="2400" dirty="0">
                <a:hlinkClick r:id="rId2"/>
              </a:rPr>
              <a:t>https://www.aliyun.com/</a:t>
            </a:r>
            <a:endParaRPr lang="en-US" altLang="zh-CN" sz="2400" dirty="0"/>
          </a:p>
          <a:p>
            <a:endParaRPr lang="zh-CN" altLang="en-US" sz="2400" dirty="0"/>
          </a:p>
        </p:txBody>
      </p:sp>
      <p:pic>
        <p:nvPicPr>
          <p:cNvPr id="7" name="图片 6">
            <a:extLst>
              <a:ext uri="{FF2B5EF4-FFF2-40B4-BE49-F238E27FC236}">
                <a16:creationId xmlns:a16="http://schemas.microsoft.com/office/drawing/2014/main" id="{CC811A2A-C60E-C8EC-FF39-7C6E43CB9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0768"/>
            <a:ext cx="9144000" cy="4956397"/>
          </a:xfrm>
          <a:prstGeom prst="rect">
            <a:avLst/>
          </a:prstGeom>
        </p:spPr>
      </p:pic>
    </p:spTree>
    <p:extLst>
      <p:ext uri="{BB962C8B-B14F-4D97-AF65-F5344CB8AC3E}">
        <p14:creationId xmlns:p14="http://schemas.microsoft.com/office/powerpoint/2010/main" val="3499454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C34582-5A3E-4704-9821-51621A44F312}"/>
              </a:ext>
            </a:extLst>
          </p:cNvPr>
          <p:cNvSpPr/>
          <p:nvPr/>
        </p:nvSpPr>
        <p:spPr>
          <a:xfrm>
            <a:off x="1187624" y="764704"/>
            <a:ext cx="8388424"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典型应用：物联网水表与云平台</a:t>
            </a:r>
          </a:p>
        </p:txBody>
      </p:sp>
      <p:pic>
        <p:nvPicPr>
          <p:cNvPr id="3" name="图片 2">
            <a:extLst>
              <a:ext uri="{FF2B5EF4-FFF2-40B4-BE49-F238E27FC236}">
                <a16:creationId xmlns:a16="http://schemas.microsoft.com/office/drawing/2014/main" id="{91E03D2B-F326-4C5C-A162-FA95C15C5490}"/>
              </a:ext>
            </a:extLst>
          </p:cNvPr>
          <p:cNvPicPr>
            <a:picLocks noChangeAspect="1"/>
          </p:cNvPicPr>
          <p:nvPr/>
        </p:nvPicPr>
        <p:blipFill>
          <a:blip r:embed="rId3"/>
          <a:stretch>
            <a:fillRect/>
          </a:stretch>
        </p:blipFill>
        <p:spPr>
          <a:xfrm>
            <a:off x="2483768" y="1564358"/>
            <a:ext cx="4068452" cy="5139640"/>
          </a:xfrm>
          <a:prstGeom prst="rect">
            <a:avLst/>
          </a:prstGeom>
        </p:spPr>
      </p:pic>
    </p:spTree>
    <p:extLst>
      <p:ext uri="{BB962C8B-B14F-4D97-AF65-F5344CB8AC3E}">
        <p14:creationId xmlns:p14="http://schemas.microsoft.com/office/powerpoint/2010/main" val="3017641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8404A0F-7BAC-48B0-A2D5-9412FD8F2857}"/>
              </a:ext>
            </a:extLst>
          </p:cNvPr>
          <p:cNvPicPr>
            <a:picLocks noChangeAspect="1"/>
          </p:cNvPicPr>
          <p:nvPr/>
        </p:nvPicPr>
        <p:blipFill>
          <a:blip r:embed="rId2"/>
          <a:stretch>
            <a:fillRect/>
          </a:stretch>
        </p:blipFill>
        <p:spPr>
          <a:xfrm>
            <a:off x="0" y="1185862"/>
            <a:ext cx="9144000" cy="4486275"/>
          </a:xfrm>
          <a:prstGeom prst="rect">
            <a:avLst/>
          </a:prstGeom>
        </p:spPr>
      </p:pic>
    </p:spTree>
    <p:extLst>
      <p:ext uri="{BB962C8B-B14F-4D97-AF65-F5344CB8AC3E}">
        <p14:creationId xmlns:p14="http://schemas.microsoft.com/office/powerpoint/2010/main" val="2856271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B3EC337-7543-41C1-A8F1-CC86351A7FFE}"/>
              </a:ext>
            </a:extLst>
          </p:cNvPr>
          <p:cNvPicPr>
            <a:picLocks noChangeAspect="1"/>
          </p:cNvPicPr>
          <p:nvPr/>
        </p:nvPicPr>
        <p:blipFill>
          <a:blip r:embed="rId2"/>
          <a:stretch>
            <a:fillRect/>
          </a:stretch>
        </p:blipFill>
        <p:spPr>
          <a:xfrm>
            <a:off x="84482" y="1052736"/>
            <a:ext cx="8975036" cy="4403377"/>
          </a:xfrm>
          <a:prstGeom prst="rect">
            <a:avLst/>
          </a:prstGeom>
        </p:spPr>
      </p:pic>
      <p:cxnSp>
        <p:nvCxnSpPr>
          <p:cNvPr id="6" name="直接箭头连接符 5">
            <a:extLst>
              <a:ext uri="{FF2B5EF4-FFF2-40B4-BE49-F238E27FC236}">
                <a16:creationId xmlns:a16="http://schemas.microsoft.com/office/drawing/2014/main" id="{7158ACBA-696C-4A8B-A83D-FD3E6D92E26F}"/>
              </a:ext>
            </a:extLst>
          </p:cNvPr>
          <p:cNvCxnSpPr/>
          <p:nvPr/>
        </p:nvCxnSpPr>
        <p:spPr bwMode="auto">
          <a:xfrm>
            <a:off x="7740352" y="476672"/>
            <a:ext cx="720080" cy="720080"/>
          </a:xfrm>
          <a:prstGeom prst="straightConnector1">
            <a:avLst/>
          </a:prstGeom>
          <a:solidFill>
            <a:schemeClr val="accent1"/>
          </a:solidFill>
          <a:ln w="2857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2294399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BC5B8D6-B18C-5019-C5C6-03B5DA3DFB80}"/>
              </a:ext>
            </a:extLst>
          </p:cNvPr>
          <p:cNvPicPr>
            <a:picLocks noChangeAspect="1"/>
          </p:cNvPicPr>
          <p:nvPr/>
        </p:nvPicPr>
        <p:blipFill>
          <a:blip r:embed="rId2"/>
          <a:stretch>
            <a:fillRect/>
          </a:stretch>
        </p:blipFill>
        <p:spPr>
          <a:xfrm>
            <a:off x="89756" y="1170542"/>
            <a:ext cx="8964488" cy="4516916"/>
          </a:xfrm>
          <a:prstGeom prst="rect">
            <a:avLst/>
          </a:prstGeom>
        </p:spPr>
      </p:pic>
    </p:spTree>
    <p:extLst>
      <p:ext uri="{BB962C8B-B14F-4D97-AF65-F5344CB8AC3E}">
        <p14:creationId xmlns:p14="http://schemas.microsoft.com/office/powerpoint/2010/main" val="88019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5FD2E01-FCE4-FC87-2045-243FC5663549}"/>
              </a:ext>
            </a:extLst>
          </p:cNvPr>
          <p:cNvPicPr>
            <a:picLocks noChangeAspect="1"/>
          </p:cNvPicPr>
          <p:nvPr/>
        </p:nvPicPr>
        <p:blipFill>
          <a:blip r:embed="rId2"/>
          <a:stretch>
            <a:fillRect/>
          </a:stretch>
        </p:blipFill>
        <p:spPr>
          <a:xfrm>
            <a:off x="0" y="1404126"/>
            <a:ext cx="9144000" cy="4049747"/>
          </a:xfrm>
          <a:prstGeom prst="rect">
            <a:avLst/>
          </a:prstGeom>
        </p:spPr>
      </p:pic>
    </p:spTree>
    <p:extLst>
      <p:ext uri="{BB962C8B-B14F-4D97-AF65-F5344CB8AC3E}">
        <p14:creationId xmlns:p14="http://schemas.microsoft.com/office/powerpoint/2010/main" val="363431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715CECE-7929-249D-B5AF-2CCC5746948D}"/>
              </a:ext>
            </a:extLst>
          </p:cNvPr>
          <p:cNvPicPr>
            <a:picLocks noChangeAspect="1"/>
          </p:cNvPicPr>
          <p:nvPr/>
        </p:nvPicPr>
        <p:blipFill>
          <a:blip r:embed="rId2"/>
          <a:stretch>
            <a:fillRect/>
          </a:stretch>
        </p:blipFill>
        <p:spPr>
          <a:xfrm>
            <a:off x="0" y="1082081"/>
            <a:ext cx="9144000" cy="5802217"/>
          </a:xfrm>
          <a:prstGeom prst="rect">
            <a:avLst/>
          </a:prstGeom>
        </p:spPr>
      </p:pic>
    </p:spTree>
    <p:extLst>
      <p:ext uri="{BB962C8B-B14F-4D97-AF65-F5344CB8AC3E}">
        <p14:creationId xmlns:p14="http://schemas.microsoft.com/office/powerpoint/2010/main" val="129176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C54152-879A-8796-1314-7A0A3CB897C4}"/>
              </a:ext>
            </a:extLst>
          </p:cNvPr>
          <p:cNvPicPr>
            <a:picLocks noChangeAspect="1"/>
          </p:cNvPicPr>
          <p:nvPr/>
        </p:nvPicPr>
        <p:blipFill>
          <a:blip r:embed="rId2"/>
          <a:stretch>
            <a:fillRect/>
          </a:stretch>
        </p:blipFill>
        <p:spPr>
          <a:xfrm>
            <a:off x="0" y="930739"/>
            <a:ext cx="9144000" cy="4996521"/>
          </a:xfrm>
          <a:prstGeom prst="rect">
            <a:avLst/>
          </a:prstGeom>
        </p:spPr>
      </p:pic>
    </p:spTree>
    <p:extLst>
      <p:ext uri="{BB962C8B-B14F-4D97-AF65-F5344CB8AC3E}">
        <p14:creationId xmlns:p14="http://schemas.microsoft.com/office/powerpoint/2010/main" val="4285395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0C63D9-8562-CA16-03F8-47AC471F7A8F}"/>
              </a:ext>
            </a:extLst>
          </p:cNvPr>
          <p:cNvPicPr>
            <a:picLocks noChangeAspect="1"/>
          </p:cNvPicPr>
          <p:nvPr/>
        </p:nvPicPr>
        <p:blipFill>
          <a:blip r:embed="rId2"/>
          <a:stretch>
            <a:fillRect/>
          </a:stretch>
        </p:blipFill>
        <p:spPr>
          <a:xfrm>
            <a:off x="15964" y="1231051"/>
            <a:ext cx="9144000" cy="5150277"/>
          </a:xfrm>
          <a:prstGeom prst="rect">
            <a:avLst/>
          </a:prstGeom>
        </p:spPr>
      </p:pic>
    </p:spTree>
    <p:extLst>
      <p:ext uri="{BB962C8B-B14F-4D97-AF65-F5344CB8AC3E}">
        <p14:creationId xmlns:p14="http://schemas.microsoft.com/office/powerpoint/2010/main" val="3658581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CEF81A-6773-BB05-2F4A-A33E870877B8}"/>
              </a:ext>
            </a:extLst>
          </p:cNvPr>
          <p:cNvPicPr>
            <a:picLocks noChangeAspect="1"/>
          </p:cNvPicPr>
          <p:nvPr/>
        </p:nvPicPr>
        <p:blipFill>
          <a:blip r:embed="rId2"/>
          <a:stretch>
            <a:fillRect/>
          </a:stretch>
        </p:blipFill>
        <p:spPr>
          <a:xfrm>
            <a:off x="233772" y="836712"/>
            <a:ext cx="8676456" cy="5661543"/>
          </a:xfrm>
          <a:prstGeom prst="rect">
            <a:avLst/>
          </a:prstGeom>
        </p:spPr>
      </p:pic>
    </p:spTree>
    <p:extLst>
      <p:ext uri="{BB962C8B-B14F-4D97-AF65-F5344CB8AC3E}">
        <p14:creationId xmlns:p14="http://schemas.microsoft.com/office/powerpoint/2010/main" val="2990963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C10D409-B6AE-53E2-CA89-D8501504C337}"/>
              </a:ext>
            </a:extLst>
          </p:cNvPr>
          <p:cNvPicPr>
            <a:picLocks noChangeAspect="1"/>
          </p:cNvPicPr>
          <p:nvPr/>
        </p:nvPicPr>
        <p:blipFill>
          <a:blip r:embed="rId2"/>
          <a:stretch>
            <a:fillRect/>
          </a:stretch>
        </p:blipFill>
        <p:spPr>
          <a:xfrm>
            <a:off x="0" y="602261"/>
            <a:ext cx="9144000" cy="6255739"/>
          </a:xfrm>
          <a:prstGeom prst="rect">
            <a:avLst/>
          </a:prstGeom>
        </p:spPr>
      </p:pic>
    </p:spTree>
    <p:extLst>
      <p:ext uri="{BB962C8B-B14F-4D97-AF65-F5344CB8AC3E}">
        <p14:creationId xmlns:p14="http://schemas.microsoft.com/office/powerpoint/2010/main" val="4243933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60B1F6-FC68-BA7E-8F39-1F9044E65986}"/>
              </a:ext>
            </a:extLst>
          </p:cNvPr>
          <p:cNvPicPr>
            <a:picLocks noChangeAspect="1"/>
          </p:cNvPicPr>
          <p:nvPr/>
        </p:nvPicPr>
        <p:blipFill>
          <a:blip r:embed="rId2"/>
          <a:stretch>
            <a:fillRect/>
          </a:stretch>
        </p:blipFill>
        <p:spPr>
          <a:xfrm>
            <a:off x="0" y="257370"/>
            <a:ext cx="9144000" cy="6343260"/>
          </a:xfrm>
          <a:prstGeom prst="rect">
            <a:avLst/>
          </a:prstGeom>
        </p:spPr>
      </p:pic>
    </p:spTree>
    <p:extLst>
      <p:ext uri="{BB962C8B-B14F-4D97-AF65-F5344CB8AC3E}">
        <p14:creationId xmlns:p14="http://schemas.microsoft.com/office/powerpoint/2010/main" val="289331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0423092-9FB9-4045-933D-63D523DF9B16}"/>
              </a:ext>
            </a:extLst>
          </p:cNvPr>
          <p:cNvSpPr/>
          <p:nvPr/>
        </p:nvSpPr>
        <p:spPr>
          <a:xfrm>
            <a:off x="2771800" y="1124744"/>
            <a:ext cx="4248472" cy="1200329"/>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 物联网云平台</a:t>
            </a:r>
            <a:endParaRPr lang="en-US" altLang="zh-CN" sz="3600" b="1" dirty="0">
              <a:latin typeface="黑体" panose="02010609060101010101" pitchFamily="49" charset="-122"/>
              <a:ea typeface="黑体" panose="02010609060101010101" pitchFamily="49" charset="-122"/>
              <a:cs typeface="+mj-cs"/>
            </a:endParaRPr>
          </a:p>
          <a:p>
            <a:endParaRPr lang="zh-CN" altLang="en-US" sz="3600" b="1" dirty="0">
              <a:latin typeface="黑体" panose="02010609060101010101" pitchFamily="49" charset="-122"/>
              <a:ea typeface="黑体" panose="02010609060101010101" pitchFamily="49" charset="-122"/>
              <a:cs typeface="+mj-cs"/>
            </a:endParaRPr>
          </a:p>
        </p:txBody>
      </p:sp>
      <p:pic>
        <p:nvPicPr>
          <p:cNvPr id="6" name="图片 5">
            <a:extLst>
              <a:ext uri="{FF2B5EF4-FFF2-40B4-BE49-F238E27FC236}">
                <a16:creationId xmlns:a16="http://schemas.microsoft.com/office/drawing/2014/main" id="{D54CC827-CF87-4F8B-B62C-F26FBE01BEC1}"/>
              </a:ext>
            </a:extLst>
          </p:cNvPr>
          <p:cNvPicPr>
            <a:picLocks noChangeAspect="1"/>
          </p:cNvPicPr>
          <p:nvPr/>
        </p:nvPicPr>
        <p:blipFill>
          <a:blip r:embed="rId3"/>
          <a:stretch>
            <a:fillRect/>
          </a:stretch>
        </p:blipFill>
        <p:spPr>
          <a:xfrm>
            <a:off x="1992257" y="2087105"/>
            <a:ext cx="958636" cy="993996"/>
          </a:xfrm>
          <a:prstGeom prst="rect">
            <a:avLst/>
          </a:prstGeom>
        </p:spPr>
      </p:pic>
      <p:pic>
        <p:nvPicPr>
          <p:cNvPr id="7" name="图片 6">
            <a:extLst>
              <a:ext uri="{FF2B5EF4-FFF2-40B4-BE49-F238E27FC236}">
                <a16:creationId xmlns:a16="http://schemas.microsoft.com/office/drawing/2014/main" id="{2A09DC3F-C8AD-4ADC-A686-71B9CB9A0AE4}"/>
              </a:ext>
            </a:extLst>
          </p:cNvPr>
          <p:cNvPicPr>
            <a:picLocks noChangeAspect="1"/>
          </p:cNvPicPr>
          <p:nvPr/>
        </p:nvPicPr>
        <p:blipFill>
          <a:blip r:embed="rId4"/>
          <a:stretch>
            <a:fillRect/>
          </a:stretch>
        </p:blipFill>
        <p:spPr>
          <a:xfrm>
            <a:off x="3395992" y="2009942"/>
            <a:ext cx="1316221" cy="1170451"/>
          </a:xfrm>
          <a:prstGeom prst="rect">
            <a:avLst/>
          </a:prstGeom>
        </p:spPr>
      </p:pic>
      <p:pic>
        <p:nvPicPr>
          <p:cNvPr id="8" name="图片 7">
            <a:extLst>
              <a:ext uri="{FF2B5EF4-FFF2-40B4-BE49-F238E27FC236}">
                <a16:creationId xmlns:a16="http://schemas.microsoft.com/office/drawing/2014/main" id="{593DF26E-5C01-4A8A-86E3-5C85526F439A}"/>
              </a:ext>
            </a:extLst>
          </p:cNvPr>
          <p:cNvPicPr>
            <a:picLocks noChangeAspect="1"/>
          </p:cNvPicPr>
          <p:nvPr/>
        </p:nvPicPr>
        <p:blipFill>
          <a:blip r:embed="rId5"/>
          <a:stretch>
            <a:fillRect/>
          </a:stretch>
        </p:blipFill>
        <p:spPr>
          <a:xfrm>
            <a:off x="5157311" y="2132856"/>
            <a:ext cx="1750293" cy="1096675"/>
          </a:xfrm>
          <a:prstGeom prst="rect">
            <a:avLst/>
          </a:prstGeom>
        </p:spPr>
      </p:pic>
      <p:pic>
        <p:nvPicPr>
          <p:cNvPr id="9" name="图片 8">
            <a:extLst>
              <a:ext uri="{FF2B5EF4-FFF2-40B4-BE49-F238E27FC236}">
                <a16:creationId xmlns:a16="http://schemas.microsoft.com/office/drawing/2014/main" id="{70FD210E-0086-4DB9-B0A7-BF21D7C62B5D}"/>
              </a:ext>
            </a:extLst>
          </p:cNvPr>
          <p:cNvPicPr>
            <a:picLocks noChangeAspect="1"/>
          </p:cNvPicPr>
          <p:nvPr/>
        </p:nvPicPr>
        <p:blipFill>
          <a:blip r:embed="rId6"/>
          <a:stretch>
            <a:fillRect/>
          </a:stretch>
        </p:blipFill>
        <p:spPr>
          <a:xfrm>
            <a:off x="1665345" y="3504704"/>
            <a:ext cx="1696477" cy="1272358"/>
          </a:xfrm>
          <a:prstGeom prst="rect">
            <a:avLst/>
          </a:prstGeom>
        </p:spPr>
      </p:pic>
      <p:pic>
        <p:nvPicPr>
          <p:cNvPr id="10" name="图片 9">
            <a:extLst>
              <a:ext uri="{FF2B5EF4-FFF2-40B4-BE49-F238E27FC236}">
                <a16:creationId xmlns:a16="http://schemas.microsoft.com/office/drawing/2014/main" id="{7C9C18F1-EF5B-47ED-8753-140B62AEABBA}"/>
              </a:ext>
            </a:extLst>
          </p:cNvPr>
          <p:cNvPicPr>
            <a:picLocks noChangeAspect="1"/>
          </p:cNvPicPr>
          <p:nvPr/>
        </p:nvPicPr>
        <p:blipFill>
          <a:blip r:embed="rId7"/>
          <a:stretch>
            <a:fillRect/>
          </a:stretch>
        </p:blipFill>
        <p:spPr>
          <a:xfrm>
            <a:off x="3481040" y="3816532"/>
            <a:ext cx="1799337" cy="863682"/>
          </a:xfrm>
          <a:prstGeom prst="rect">
            <a:avLst/>
          </a:prstGeom>
        </p:spPr>
      </p:pic>
      <p:pic>
        <p:nvPicPr>
          <p:cNvPr id="11" name="图片 10">
            <a:extLst>
              <a:ext uri="{FF2B5EF4-FFF2-40B4-BE49-F238E27FC236}">
                <a16:creationId xmlns:a16="http://schemas.microsoft.com/office/drawing/2014/main" id="{7B55717B-6B69-4EDC-A54C-0CFC8314DD33}"/>
              </a:ext>
            </a:extLst>
          </p:cNvPr>
          <p:cNvPicPr>
            <a:picLocks noChangeAspect="1"/>
          </p:cNvPicPr>
          <p:nvPr/>
        </p:nvPicPr>
        <p:blipFill>
          <a:blip r:embed="rId8"/>
          <a:stretch>
            <a:fillRect/>
          </a:stretch>
        </p:blipFill>
        <p:spPr>
          <a:xfrm>
            <a:off x="5433048" y="3612195"/>
            <a:ext cx="1622378" cy="1164868"/>
          </a:xfrm>
          <a:prstGeom prst="rect">
            <a:avLst/>
          </a:prstGeom>
        </p:spPr>
      </p:pic>
      <p:pic>
        <p:nvPicPr>
          <p:cNvPr id="12" name="图片 11">
            <a:extLst>
              <a:ext uri="{FF2B5EF4-FFF2-40B4-BE49-F238E27FC236}">
                <a16:creationId xmlns:a16="http://schemas.microsoft.com/office/drawing/2014/main" id="{79F24FD3-6F27-43A7-9A92-EC78A81E1B41}"/>
              </a:ext>
            </a:extLst>
          </p:cNvPr>
          <p:cNvPicPr>
            <a:picLocks noChangeAspect="1"/>
          </p:cNvPicPr>
          <p:nvPr/>
        </p:nvPicPr>
        <p:blipFill>
          <a:blip r:embed="rId9"/>
          <a:stretch>
            <a:fillRect/>
          </a:stretch>
        </p:blipFill>
        <p:spPr>
          <a:xfrm>
            <a:off x="1719878" y="5136022"/>
            <a:ext cx="2103843" cy="1277854"/>
          </a:xfrm>
          <a:prstGeom prst="rect">
            <a:avLst/>
          </a:prstGeom>
        </p:spPr>
      </p:pic>
      <p:pic>
        <p:nvPicPr>
          <p:cNvPr id="14" name="图片 13">
            <a:extLst>
              <a:ext uri="{FF2B5EF4-FFF2-40B4-BE49-F238E27FC236}">
                <a16:creationId xmlns:a16="http://schemas.microsoft.com/office/drawing/2014/main" id="{A18D6AE8-E5C9-4420-94D1-0C931A19777A}"/>
              </a:ext>
            </a:extLst>
          </p:cNvPr>
          <p:cNvPicPr>
            <a:picLocks noChangeAspect="1"/>
          </p:cNvPicPr>
          <p:nvPr/>
        </p:nvPicPr>
        <p:blipFill>
          <a:blip r:embed="rId10"/>
          <a:stretch>
            <a:fillRect/>
          </a:stretch>
        </p:blipFill>
        <p:spPr>
          <a:xfrm>
            <a:off x="3933401" y="5020033"/>
            <a:ext cx="2693952" cy="1346976"/>
          </a:xfrm>
          <a:prstGeom prst="rect">
            <a:avLst/>
          </a:prstGeom>
        </p:spPr>
      </p:pic>
    </p:spTree>
    <p:extLst>
      <p:ext uri="{BB962C8B-B14F-4D97-AF65-F5344CB8AC3E}">
        <p14:creationId xmlns:p14="http://schemas.microsoft.com/office/powerpoint/2010/main" val="28469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3E7E876-C5D7-C2EE-EE37-C9152FDCAFE5}"/>
              </a:ext>
            </a:extLst>
          </p:cNvPr>
          <p:cNvPicPr>
            <a:picLocks noChangeAspect="1"/>
          </p:cNvPicPr>
          <p:nvPr/>
        </p:nvPicPr>
        <p:blipFill>
          <a:blip r:embed="rId2"/>
          <a:stretch>
            <a:fillRect/>
          </a:stretch>
        </p:blipFill>
        <p:spPr>
          <a:xfrm>
            <a:off x="0" y="248631"/>
            <a:ext cx="9144000" cy="6360738"/>
          </a:xfrm>
          <a:prstGeom prst="rect">
            <a:avLst/>
          </a:prstGeom>
        </p:spPr>
      </p:pic>
    </p:spTree>
    <p:extLst>
      <p:ext uri="{BB962C8B-B14F-4D97-AF65-F5344CB8AC3E}">
        <p14:creationId xmlns:p14="http://schemas.microsoft.com/office/powerpoint/2010/main" val="356917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2D0CAC5-3EC9-E4AB-D3FD-AF53BD3DC11B}"/>
              </a:ext>
            </a:extLst>
          </p:cNvPr>
          <p:cNvPicPr>
            <a:picLocks noChangeAspect="1"/>
          </p:cNvPicPr>
          <p:nvPr/>
        </p:nvPicPr>
        <p:blipFill>
          <a:blip r:embed="rId2"/>
          <a:stretch>
            <a:fillRect/>
          </a:stretch>
        </p:blipFill>
        <p:spPr>
          <a:xfrm>
            <a:off x="0" y="1032481"/>
            <a:ext cx="9144000" cy="4793038"/>
          </a:xfrm>
          <a:prstGeom prst="rect">
            <a:avLst/>
          </a:prstGeom>
        </p:spPr>
      </p:pic>
    </p:spTree>
    <p:extLst>
      <p:ext uri="{BB962C8B-B14F-4D97-AF65-F5344CB8AC3E}">
        <p14:creationId xmlns:p14="http://schemas.microsoft.com/office/powerpoint/2010/main" val="1596969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5DE16DF-17BC-406B-88CF-120E2D29BE64}"/>
              </a:ext>
            </a:extLst>
          </p:cNvPr>
          <p:cNvPicPr>
            <a:picLocks noChangeAspect="1"/>
          </p:cNvPicPr>
          <p:nvPr/>
        </p:nvPicPr>
        <p:blipFill>
          <a:blip r:embed="rId2"/>
          <a:stretch>
            <a:fillRect/>
          </a:stretch>
        </p:blipFill>
        <p:spPr>
          <a:xfrm>
            <a:off x="1763688" y="908720"/>
            <a:ext cx="5198663" cy="5710915"/>
          </a:xfrm>
          <a:prstGeom prst="rect">
            <a:avLst/>
          </a:prstGeom>
        </p:spPr>
      </p:pic>
    </p:spTree>
    <p:extLst>
      <p:ext uri="{BB962C8B-B14F-4D97-AF65-F5344CB8AC3E}">
        <p14:creationId xmlns:p14="http://schemas.microsoft.com/office/powerpoint/2010/main" val="1717252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E36640-F2F3-4CA3-88BB-67F1E2D027EF}"/>
              </a:ext>
            </a:extLst>
          </p:cNvPr>
          <p:cNvPicPr>
            <a:picLocks noChangeAspect="1"/>
          </p:cNvPicPr>
          <p:nvPr/>
        </p:nvPicPr>
        <p:blipFill>
          <a:blip r:embed="rId2"/>
          <a:stretch>
            <a:fillRect/>
          </a:stretch>
        </p:blipFill>
        <p:spPr>
          <a:xfrm>
            <a:off x="3131840" y="999001"/>
            <a:ext cx="4356059" cy="5851537"/>
          </a:xfrm>
          <a:prstGeom prst="rect">
            <a:avLst/>
          </a:prstGeom>
        </p:spPr>
      </p:pic>
      <p:sp>
        <p:nvSpPr>
          <p:cNvPr id="5" name="文本框 4">
            <a:extLst>
              <a:ext uri="{FF2B5EF4-FFF2-40B4-BE49-F238E27FC236}">
                <a16:creationId xmlns:a16="http://schemas.microsoft.com/office/drawing/2014/main" id="{F47F33F6-A756-46D6-BBF4-6A0953CE41C3}"/>
              </a:ext>
            </a:extLst>
          </p:cNvPr>
          <p:cNvSpPr txBox="1"/>
          <p:nvPr/>
        </p:nvSpPr>
        <p:spPr>
          <a:xfrm>
            <a:off x="395536" y="2276872"/>
            <a:ext cx="2160240" cy="1477328"/>
          </a:xfrm>
          <a:prstGeom prst="rect">
            <a:avLst/>
          </a:prstGeom>
          <a:noFill/>
        </p:spPr>
        <p:txBody>
          <a:bodyPr wrap="square">
            <a:spAutoFit/>
          </a:bodyPr>
          <a:lstStyle/>
          <a:p>
            <a:r>
              <a:rPr lang="zh-CN" altLang="en-US" dirty="0"/>
              <a:t>新建产品如图，</a:t>
            </a:r>
            <a:endParaRPr lang="en-US" altLang="zh-CN" dirty="0"/>
          </a:p>
          <a:p>
            <a:r>
              <a:rPr lang="zh-CN" altLang="en-US" dirty="0"/>
              <a:t>产品名称写智慧小屋新，所属品类是自定义品类，其他默认。</a:t>
            </a:r>
            <a:endParaRPr lang="en-US" altLang="zh-CN" dirty="0"/>
          </a:p>
        </p:txBody>
      </p:sp>
    </p:spTree>
    <p:extLst>
      <p:ext uri="{BB962C8B-B14F-4D97-AF65-F5344CB8AC3E}">
        <p14:creationId xmlns:p14="http://schemas.microsoft.com/office/powerpoint/2010/main" val="2780564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22F48B-082E-4DAF-880C-FB6E76C3C3C0}"/>
              </a:ext>
            </a:extLst>
          </p:cNvPr>
          <p:cNvPicPr>
            <a:picLocks noChangeAspect="1"/>
          </p:cNvPicPr>
          <p:nvPr/>
        </p:nvPicPr>
        <p:blipFill>
          <a:blip r:embed="rId2"/>
          <a:stretch>
            <a:fillRect/>
          </a:stretch>
        </p:blipFill>
        <p:spPr>
          <a:xfrm>
            <a:off x="0" y="1097716"/>
            <a:ext cx="9144000" cy="4662568"/>
          </a:xfrm>
          <a:prstGeom prst="rect">
            <a:avLst/>
          </a:prstGeom>
        </p:spPr>
      </p:pic>
      <p:sp>
        <p:nvSpPr>
          <p:cNvPr id="4" name="文本框 3">
            <a:extLst>
              <a:ext uri="{FF2B5EF4-FFF2-40B4-BE49-F238E27FC236}">
                <a16:creationId xmlns:a16="http://schemas.microsoft.com/office/drawing/2014/main" id="{20DBACBE-95D0-48DF-A229-EC150DCB8F39}"/>
              </a:ext>
            </a:extLst>
          </p:cNvPr>
          <p:cNvSpPr txBox="1"/>
          <p:nvPr/>
        </p:nvSpPr>
        <p:spPr>
          <a:xfrm>
            <a:off x="2195736" y="5761117"/>
            <a:ext cx="4572000" cy="923330"/>
          </a:xfrm>
          <a:prstGeom prst="rect">
            <a:avLst/>
          </a:prstGeom>
          <a:noFill/>
        </p:spPr>
        <p:txBody>
          <a:bodyPr wrap="square">
            <a:spAutoFit/>
          </a:bodyPr>
          <a:lstStyle/>
          <a:p>
            <a:r>
              <a:rPr lang="zh-CN" altLang="en-US" dirty="0"/>
              <a:t>单击确认后等待几秒，在产品列表中将看到新创建的智慧小屋新，单击查看进入产品详情界面。</a:t>
            </a:r>
          </a:p>
        </p:txBody>
      </p:sp>
    </p:spTree>
    <p:extLst>
      <p:ext uri="{BB962C8B-B14F-4D97-AF65-F5344CB8AC3E}">
        <p14:creationId xmlns:p14="http://schemas.microsoft.com/office/powerpoint/2010/main" val="1229997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EEBA800-33B7-401D-89E1-887A5EDF3784}"/>
              </a:ext>
            </a:extLst>
          </p:cNvPr>
          <p:cNvPicPr>
            <a:picLocks noChangeAspect="1"/>
          </p:cNvPicPr>
          <p:nvPr/>
        </p:nvPicPr>
        <p:blipFill>
          <a:blip r:embed="rId2"/>
          <a:stretch>
            <a:fillRect/>
          </a:stretch>
        </p:blipFill>
        <p:spPr>
          <a:xfrm>
            <a:off x="0" y="1382837"/>
            <a:ext cx="9144000" cy="4092326"/>
          </a:xfrm>
          <a:prstGeom prst="rect">
            <a:avLst/>
          </a:prstGeom>
        </p:spPr>
      </p:pic>
    </p:spTree>
    <p:extLst>
      <p:ext uri="{BB962C8B-B14F-4D97-AF65-F5344CB8AC3E}">
        <p14:creationId xmlns:p14="http://schemas.microsoft.com/office/powerpoint/2010/main" val="2636219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4B20D38-7D4A-41CB-AD60-9C2B7ECD8F8F}"/>
              </a:ext>
            </a:extLst>
          </p:cNvPr>
          <p:cNvPicPr>
            <a:picLocks noChangeAspect="1"/>
          </p:cNvPicPr>
          <p:nvPr/>
        </p:nvPicPr>
        <p:blipFill>
          <a:blip r:embed="rId3"/>
          <a:stretch>
            <a:fillRect/>
          </a:stretch>
        </p:blipFill>
        <p:spPr>
          <a:xfrm>
            <a:off x="1285875" y="909637"/>
            <a:ext cx="6572250" cy="5038725"/>
          </a:xfrm>
          <a:prstGeom prst="rect">
            <a:avLst/>
          </a:prstGeom>
        </p:spPr>
      </p:pic>
    </p:spTree>
    <p:extLst>
      <p:ext uri="{BB962C8B-B14F-4D97-AF65-F5344CB8AC3E}">
        <p14:creationId xmlns:p14="http://schemas.microsoft.com/office/powerpoint/2010/main" val="1297732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5761F9E-D2A9-4207-91F6-30B6031094C3}"/>
              </a:ext>
            </a:extLst>
          </p:cNvPr>
          <p:cNvSpPr txBox="1"/>
          <p:nvPr/>
        </p:nvSpPr>
        <p:spPr>
          <a:xfrm>
            <a:off x="1475656" y="5160107"/>
            <a:ext cx="5544616" cy="1754326"/>
          </a:xfrm>
          <a:prstGeom prst="rect">
            <a:avLst/>
          </a:prstGeom>
          <a:noFill/>
        </p:spPr>
        <p:txBody>
          <a:bodyPr wrap="square">
            <a:spAutoFit/>
          </a:bodyPr>
          <a:lstStyle/>
          <a:p>
            <a:r>
              <a:rPr lang="en-US" altLang="zh-CN" dirty="0"/>
              <a:t>{</a:t>
            </a:r>
          </a:p>
          <a:p>
            <a:r>
              <a:rPr lang="en-US" altLang="zh-CN" dirty="0"/>
              <a:t>  "</a:t>
            </a:r>
            <a:r>
              <a:rPr lang="en-US" altLang="zh-CN" dirty="0" err="1"/>
              <a:t>ProductKey</a:t>
            </a:r>
            <a:r>
              <a:rPr lang="en-US" altLang="zh-CN" dirty="0"/>
              <a:t>": "gv6arvRcAs7",</a:t>
            </a:r>
          </a:p>
          <a:p>
            <a:r>
              <a:rPr lang="en-US" altLang="zh-CN" dirty="0"/>
              <a:t>  "</a:t>
            </a:r>
            <a:r>
              <a:rPr lang="en-US" altLang="zh-CN" dirty="0" err="1"/>
              <a:t>DeviceName</a:t>
            </a:r>
            <a:r>
              <a:rPr lang="en-US" altLang="zh-CN" dirty="0"/>
              <a:t>": "99999",</a:t>
            </a:r>
          </a:p>
          <a:p>
            <a:r>
              <a:rPr lang="en-US" altLang="zh-CN" dirty="0"/>
              <a:t>  "</a:t>
            </a:r>
            <a:r>
              <a:rPr lang="en-US" altLang="zh-CN" dirty="0" err="1"/>
              <a:t>DeviceSecret</a:t>
            </a:r>
            <a:r>
              <a:rPr lang="en-US" altLang="zh-CN" dirty="0"/>
              <a:t>": "caf066ff3a1bd4bdaebfa4a99c973189"</a:t>
            </a:r>
          </a:p>
          <a:p>
            <a:r>
              <a:rPr lang="en-US" altLang="zh-CN" dirty="0"/>
              <a:t>}</a:t>
            </a:r>
            <a:endParaRPr lang="zh-CN" altLang="en-US" dirty="0"/>
          </a:p>
        </p:txBody>
      </p:sp>
      <p:pic>
        <p:nvPicPr>
          <p:cNvPr id="4" name="图片 3">
            <a:extLst>
              <a:ext uri="{FF2B5EF4-FFF2-40B4-BE49-F238E27FC236}">
                <a16:creationId xmlns:a16="http://schemas.microsoft.com/office/drawing/2014/main" id="{15A78CCA-F65D-4EC1-9301-11945926A92E}"/>
              </a:ext>
            </a:extLst>
          </p:cNvPr>
          <p:cNvPicPr>
            <a:picLocks noChangeAspect="1"/>
          </p:cNvPicPr>
          <p:nvPr/>
        </p:nvPicPr>
        <p:blipFill>
          <a:blip r:embed="rId3"/>
          <a:stretch>
            <a:fillRect/>
          </a:stretch>
        </p:blipFill>
        <p:spPr>
          <a:xfrm>
            <a:off x="2195736" y="1056911"/>
            <a:ext cx="5335686" cy="4103196"/>
          </a:xfrm>
          <a:prstGeom prst="rect">
            <a:avLst/>
          </a:prstGeom>
        </p:spPr>
      </p:pic>
    </p:spTree>
    <p:extLst>
      <p:ext uri="{BB962C8B-B14F-4D97-AF65-F5344CB8AC3E}">
        <p14:creationId xmlns:p14="http://schemas.microsoft.com/office/powerpoint/2010/main" val="3985986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F66A614-F1EC-42E4-9C15-B003CD19C66C}"/>
              </a:ext>
            </a:extLst>
          </p:cNvPr>
          <p:cNvPicPr>
            <a:picLocks noChangeAspect="1"/>
          </p:cNvPicPr>
          <p:nvPr/>
        </p:nvPicPr>
        <p:blipFill>
          <a:blip r:embed="rId3"/>
          <a:stretch>
            <a:fillRect/>
          </a:stretch>
        </p:blipFill>
        <p:spPr>
          <a:xfrm>
            <a:off x="0" y="1316365"/>
            <a:ext cx="9144000" cy="4225270"/>
          </a:xfrm>
          <a:prstGeom prst="rect">
            <a:avLst/>
          </a:prstGeom>
        </p:spPr>
      </p:pic>
    </p:spTree>
    <p:extLst>
      <p:ext uri="{BB962C8B-B14F-4D97-AF65-F5344CB8AC3E}">
        <p14:creationId xmlns:p14="http://schemas.microsoft.com/office/powerpoint/2010/main" val="3571845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17BC2F4-490D-4F48-B59E-50F423ACFBB7}"/>
              </a:ext>
            </a:extLst>
          </p:cNvPr>
          <p:cNvSpPr txBox="1"/>
          <p:nvPr/>
        </p:nvSpPr>
        <p:spPr>
          <a:xfrm>
            <a:off x="179512" y="908720"/>
            <a:ext cx="4572000" cy="1200329"/>
          </a:xfrm>
          <a:prstGeom prst="rect">
            <a:avLst/>
          </a:prstGeom>
          <a:noFill/>
        </p:spPr>
        <p:txBody>
          <a:bodyPr wrap="square">
            <a:spAutoFit/>
          </a:bodyPr>
          <a:lstStyle/>
          <a:p>
            <a:r>
              <a:rPr lang="zh-CN" altLang="en-US" dirty="0"/>
              <a:t>产品详情页面上方找到功能定义，单击进入功能定义选项卡。</a:t>
            </a:r>
          </a:p>
          <a:p>
            <a:r>
              <a:rPr lang="zh-CN" altLang="en-US" dirty="0"/>
              <a:t>从自定义功能栏目右边找到蓝色的添加功能。添加功能如下图</a:t>
            </a:r>
          </a:p>
        </p:txBody>
      </p:sp>
      <p:pic>
        <p:nvPicPr>
          <p:cNvPr id="4" name="图片 3">
            <a:extLst>
              <a:ext uri="{FF2B5EF4-FFF2-40B4-BE49-F238E27FC236}">
                <a16:creationId xmlns:a16="http://schemas.microsoft.com/office/drawing/2014/main" id="{346B9BA8-87CC-4EEA-BE1D-DD5BAB0A7113}"/>
              </a:ext>
            </a:extLst>
          </p:cNvPr>
          <p:cNvPicPr>
            <a:picLocks noChangeAspect="1"/>
          </p:cNvPicPr>
          <p:nvPr/>
        </p:nvPicPr>
        <p:blipFill>
          <a:blip r:embed="rId3"/>
          <a:stretch>
            <a:fillRect/>
          </a:stretch>
        </p:blipFill>
        <p:spPr>
          <a:xfrm>
            <a:off x="0" y="2420888"/>
            <a:ext cx="9144000" cy="3619214"/>
          </a:xfrm>
          <a:prstGeom prst="rect">
            <a:avLst/>
          </a:prstGeom>
        </p:spPr>
      </p:pic>
    </p:spTree>
    <p:extLst>
      <p:ext uri="{BB962C8B-B14F-4D97-AF65-F5344CB8AC3E}">
        <p14:creationId xmlns:p14="http://schemas.microsoft.com/office/powerpoint/2010/main" val="91625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3">
            <a:extLst>
              <a:ext uri="{FF2B5EF4-FFF2-40B4-BE49-F238E27FC236}">
                <a16:creationId xmlns:a16="http://schemas.microsoft.com/office/drawing/2014/main" id="{E8BB6028-DE33-46FC-8D7E-F0FDB4415E63}"/>
              </a:ext>
            </a:extLst>
          </p:cNvPr>
          <p:cNvGraphicFramePr>
            <a:graphicFrameLocks noGrp="1"/>
          </p:cNvGraphicFramePr>
          <p:nvPr>
            <p:extLst>
              <p:ext uri="{D42A27DB-BD31-4B8C-83A1-F6EECF244321}">
                <p14:modId xmlns:p14="http://schemas.microsoft.com/office/powerpoint/2010/main" val="3615657232"/>
              </p:ext>
            </p:extLst>
          </p:nvPr>
        </p:nvGraphicFramePr>
        <p:xfrm>
          <a:off x="467544" y="1268760"/>
          <a:ext cx="8100901" cy="4975335"/>
        </p:xfrm>
        <a:graphic>
          <a:graphicData uri="http://schemas.openxmlformats.org/drawingml/2006/table">
            <a:tbl>
              <a:tblPr firstRow="1" bandRow="1">
                <a:tableStyleId>{5C22544A-7EE6-4342-B048-85BDC9FD1C3A}</a:tableStyleId>
              </a:tblPr>
              <a:tblGrid>
                <a:gridCol w="1922386">
                  <a:extLst>
                    <a:ext uri="{9D8B030D-6E8A-4147-A177-3AD203B41FA5}">
                      <a16:colId xmlns:a16="http://schemas.microsoft.com/office/drawing/2014/main" val="1064430904"/>
                    </a:ext>
                  </a:extLst>
                </a:gridCol>
                <a:gridCol w="2863214">
                  <a:extLst>
                    <a:ext uri="{9D8B030D-6E8A-4147-A177-3AD203B41FA5}">
                      <a16:colId xmlns:a16="http://schemas.microsoft.com/office/drawing/2014/main" val="3455970086"/>
                    </a:ext>
                  </a:extLst>
                </a:gridCol>
                <a:gridCol w="3315301">
                  <a:extLst>
                    <a:ext uri="{9D8B030D-6E8A-4147-A177-3AD203B41FA5}">
                      <a16:colId xmlns:a16="http://schemas.microsoft.com/office/drawing/2014/main" val="3526330729"/>
                    </a:ext>
                  </a:extLst>
                </a:gridCol>
              </a:tblGrid>
              <a:tr h="484230">
                <a:tc>
                  <a:txBody>
                    <a:bodyPr/>
                    <a:lstStyle/>
                    <a:p>
                      <a:r>
                        <a:rPr lang="zh-CN" altLang="en-US" dirty="0"/>
                        <a:t>分类</a:t>
                      </a:r>
                    </a:p>
                  </a:txBody>
                  <a:tcPr/>
                </a:tc>
                <a:tc>
                  <a:txBody>
                    <a:bodyPr/>
                    <a:lstStyle/>
                    <a:p>
                      <a:r>
                        <a:rPr lang="zh-CN" altLang="en-US" dirty="0"/>
                        <a:t>举例</a:t>
                      </a:r>
                    </a:p>
                  </a:txBody>
                  <a:tcPr/>
                </a:tc>
                <a:tc>
                  <a:txBody>
                    <a:bodyPr/>
                    <a:lstStyle/>
                    <a:p>
                      <a:r>
                        <a:rPr lang="zh-CN" altLang="en-US" dirty="0"/>
                        <a:t>特点</a:t>
                      </a:r>
                    </a:p>
                  </a:txBody>
                  <a:tcPr/>
                </a:tc>
                <a:extLst>
                  <a:ext uri="{0D108BD9-81ED-4DB2-BD59-A6C34878D82A}">
                    <a16:rowId xmlns:a16="http://schemas.microsoft.com/office/drawing/2014/main" val="1724315733"/>
                  </a:ext>
                </a:extLst>
              </a:tr>
              <a:tr h="835795">
                <a:tc>
                  <a:txBody>
                    <a:bodyPr/>
                    <a:lstStyle/>
                    <a:p>
                      <a:r>
                        <a:rPr lang="zh-CN" altLang="en-US" dirty="0"/>
                        <a:t>底层支撑平台</a:t>
                      </a:r>
                    </a:p>
                  </a:txBody>
                  <a:tcPr/>
                </a:tc>
                <a:tc>
                  <a:txBody>
                    <a:bodyPr/>
                    <a:lstStyle/>
                    <a:p>
                      <a:r>
                        <a:rPr lang="en-US" altLang="zh-CN" dirty="0"/>
                        <a:t>AWS</a:t>
                      </a:r>
                      <a:r>
                        <a:rPr lang="zh-CN" altLang="en-US" dirty="0"/>
                        <a:t>、阿里云、</a:t>
                      </a:r>
                      <a:r>
                        <a:rPr lang="en-US" altLang="zh-CN" sz="1800" b="0" i="0" kern="1200" dirty="0">
                          <a:solidFill>
                            <a:schemeClr val="dk1"/>
                          </a:solidFill>
                          <a:effectLst/>
                          <a:latin typeface="+mn-lt"/>
                          <a:ea typeface="+mn-ea"/>
                          <a:cs typeface="+mn-cs"/>
                        </a:rPr>
                        <a:t>Microsoft </a:t>
                      </a:r>
                      <a:r>
                        <a:rPr lang="en-US" altLang="zh-CN" dirty="0"/>
                        <a:t>Azure</a:t>
                      </a:r>
                      <a:r>
                        <a:rPr lang="zh-CN" altLang="en-US" dirty="0"/>
                        <a:t>、腾讯云、</a:t>
                      </a:r>
                      <a:r>
                        <a:rPr lang="en-US" altLang="zh-CN" dirty="0"/>
                        <a:t>IBM</a:t>
                      </a:r>
                      <a:r>
                        <a:rPr lang="zh-CN" altLang="en-US" dirty="0"/>
                        <a:t>、百度</a:t>
                      </a:r>
                    </a:p>
                  </a:txBody>
                  <a:tcPr/>
                </a:tc>
                <a:tc>
                  <a:txBody>
                    <a:bodyPr/>
                    <a:lstStyle/>
                    <a:p>
                      <a:r>
                        <a:rPr lang="zh-CN" altLang="en-US" dirty="0"/>
                        <a:t>利用自身云方面的优势，强调云支撑、计算能力，通过提供网关</a:t>
                      </a:r>
                      <a:r>
                        <a:rPr lang="en-US" altLang="zh-CN" dirty="0"/>
                        <a:t>API</a:t>
                      </a:r>
                      <a:r>
                        <a:rPr lang="zh-CN" altLang="en-US" dirty="0"/>
                        <a:t>和</a:t>
                      </a:r>
                      <a:r>
                        <a:rPr lang="en-US" altLang="zh-CN" dirty="0"/>
                        <a:t>SDK</a:t>
                      </a:r>
                      <a:r>
                        <a:rPr lang="zh-CN" altLang="en-US" dirty="0"/>
                        <a:t>实现硬件连接，下游以物联网平台解决方案公司和行业大型客户为主。</a:t>
                      </a:r>
                    </a:p>
                  </a:txBody>
                  <a:tcPr/>
                </a:tc>
                <a:extLst>
                  <a:ext uri="{0D108BD9-81ED-4DB2-BD59-A6C34878D82A}">
                    <a16:rowId xmlns:a16="http://schemas.microsoft.com/office/drawing/2014/main" val="1770078738"/>
                  </a:ext>
                </a:extLst>
              </a:tr>
              <a:tr h="835795">
                <a:tc>
                  <a:txBody>
                    <a:bodyPr/>
                    <a:lstStyle/>
                    <a:p>
                      <a:r>
                        <a:rPr lang="en-US" altLang="zh-CN" dirty="0"/>
                        <a:t>SIM</a:t>
                      </a:r>
                      <a:r>
                        <a:rPr lang="zh-CN" altLang="en-US" dirty="0"/>
                        <a:t>卡管理平台</a:t>
                      </a:r>
                    </a:p>
                  </a:txBody>
                  <a:tcPr/>
                </a:tc>
                <a:tc>
                  <a:txBody>
                    <a:bodyPr/>
                    <a:lstStyle/>
                    <a:p>
                      <a:r>
                        <a:rPr lang="zh-CN" altLang="en-US" dirty="0"/>
                        <a:t>思科</a:t>
                      </a:r>
                      <a:r>
                        <a:rPr lang="en-US" altLang="zh-CN" dirty="0"/>
                        <a:t>Jasper</a:t>
                      </a:r>
                      <a:r>
                        <a:rPr lang="zh-CN" altLang="en-US" dirty="0"/>
                        <a:t>、爱立信</a:t>
                      </a:r>
                      <a:r>
                        <a:rPr lang="en-US" altLang="zh-CN" dirty="0"/>
                        <a:t>DCP</a:t>
                      </a:r>
                      <a:endParaRPr lang="zh-CN" altLang="en-US" dirty="0"/>
                    </a:p>
                  </a:txBody>
                  <a:tcPr/>
                </a:tc>
                <a:tc>
                  <a:txBody>
                    <a:bodyPr/>
                    <a:lstStyle/>
                    <a:p>
                      <a:r>
                        <a:rPr lang="zh-CN" altLang="en-US" dirty="0"/>
                        <a:t>依托运营商，合作成为运营商的物联网平台，强调连接管理。</a:t>
                      </a:r>
                    </a:p>
                  </a:txBody>
                  <a:tcPr/>
                </a:tc>
                <a:extLst>
                  <a:ext uri="{0D108BD9-81ED-4DB2-BD59-A6C34878D82A}">
                    <a16:rowId xmlns:a16="http://schemas.microsoft.com/office/drawing/2014/main" val="3716305227"/>
                  </a:ext>
                </a:extLst>
              </a:tr>
              <a:tr h="1552190">
                <a:tc>
                  <a:txBody>
                    <a:bodyPr/>
                    <a:lstStyle/>
                    <a:p>
                      <a:r>
                        <a:rPr lang="zh-CN" altLang="en-US" dirty="0"/>
                        <a:t>解决方案平台</a:t>
                      </a:r>
                    </a:p>
                  </a:txBody>
                  <a:tcPr/>
                </a:tc>
                <a:tc>
                  <a:txBody>
                    <a:bodyPr/>
                    <a:lstStyle/>
                    <a:p>
                      <a:r>
                        <a:rPr lang="zh-CN" altLang="en-US" dirty="0"/>
                        <a:t>华为、机智云、中国移动</a:t>
                      </a:r>
                      <a:r>
                        <a:rPr lang="en-US" altLang="zh-CN" dirty="0" err="1"/>
                        <a:t>OneNet</a:t>
                      </a:r>
                      <a:endParaRPr lang="zh-CN" altLang="en-US" dirty="0"/>
                    </a:p>
                  </a:txBody>
                  <a:tcPr/>
                </a:tc>
                <a:tc>
                  <a:txBody>
                    <a:bodyPr/>
                    <a:lstStyle/>
                    <a:p>
                      <a:r>
                        <a:rPr lang="zh-CN" altLang="en-US" dirty="0"/>
                        <a:t>集成云管端的所有功能，提供软硬件全面解决方案，降低门槛，但目前呈现碎片化局面。</a:t>
                      </a:r>
                    </a:p>
                  </a:txBody>
                  <a:tcPr/>
                </a:tc>
                <a:extLst>
                  <a:ext uri="{0D108BD9-81ED-4DB2-BD59-A6C34878D82A}">
                    <a16:rowId xmlns:a16="http://schemas.microsoft.com/office/drawing/2014/main" val="814092745"/>
                  </a:ext>
                </a:extLst>
              </a:tr>
              <a:tr h="484230">
                <a:tc>
                  <a:txBody>
                    <a:bodyPr/>
                    <a:lstStyle/>
                    <a:p>
                      <a:r>
                        <a:rPr lang="zh-CN" altLang="en-US" dirty="0"/>
                        <a:t>垂直行业平台</a:t>
                      </a:r>
                    </a:p>
                  </a:txBody>
                  <a:tcPr/>
                </a:tc>
                <a:tc>
                  <a:txBody>
                    <a:bodyPr/>
                    <a:lstStyle/>
                    <a:p>
                      <a:r>
                        <a:rPr lang="zh-CN" altLang="en-US" dirty="0"/>
                        <a:t>小米</a:t>
                      </a:r>
                    </a:p>
                  </a:txBody>
                  <a:tcPr/>
                </a:tc>
                <a:tc>
                  <a:txBody>
                    <a:bodyPr/>
                    <a:lstStyle/>
                    <a:p>
                      <a:r>
                        <a:rPr lang="zh-CN" altLang="en-US" dirty="0"/>
                        <a:t>针对自身产品提出解决方案，推广较难</a:t>
                      </a:r>
                    </a:p>
                  </a:txBody>
                  <a:tcPr/>
                </a:tc>
                <a:extLst>
                  <a:ext uri="{0D108BD9-81ED-4DB2-BD59-A6C34878D82A}">
                    <a16:rowId xmlns:a16="http://schemas.microsoft.com/office/drawing/2014/main" val="530929948"/>
                  </a:ext>
                </a:extLst>
              </a:tr>
            </a:tbl>
          </a:graphicData>
        </a:graphic>
      </p:graphicFrame>
    </p:spTree>
    <p:extLst>
      <p:ext uri="{BB962C8B-B14F-4D97-AF65-F5344CB8AC3E}">
        <p14:creationId xmlns:p14="http://schemas.microsoft.com/office/powerpoint/2010/main" val="3411445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34A7450-306B-467B-97D5-57F77944F26C}"/>
              </a:ext>
            </a:extLst>
          </p:cNvPr>
          <p:cNvPicPr>
            <a:picLocks noChangeAspect="1"/>
          </p:cNvPicPr>
          <p:nvPr/>
        </p:nvPicPr>
        <p:blipFill>
          <a:blip r:embed="rId3"/>
          <a:stretch>
            <a:fillRect/>
          </a:stretch>
        </p:blipFill>
        <p:spPr>
          <a:xfrm>
            <a:off x="0" y="1199931"/>
            <a:ext cx="9144000" cy="4458138"/>
          </a:xfrm>
          <a:prstGeom prst="rect">
            <a:avLst/>
          </a:prstGeom>
        </p:spPr>
      </p:pic>
    </p:spTree>
    <p:extLst>
      <p:ext uri="{BB962C8B-B14F-4D97-AF65-F5344CB8AC3E}">
        <p14:creationId xmlns:p14="http://schemas.microsoft.com/office/powerpoint/2010/main" val="106337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FB54999-310B-44A4-8372-ED7CA6AE055F}"/>
              </a:ext>
            </a:extLst>
          </p:cNvPr>
          <p:cNvPicPr>
            <a:picLocks noChangeAspect="1"/>
          </p:cNvPicPr>
          <p:nvPr/>
        </p:nvPicPr>
        <p:blipFill>
          <a:blip r:embed="rId3"/>
          <a:stretch>
            <a:fillRect/>
          </a:stretch>
        </p:blipFill>
        <p:spPr>
          <a:xfrm>
            <a:off x="0" y="1323338"/>
            <a:ext cx="9144000" cy="4211324"/>
          </a:xfrm>
          <a:prstGeom prst="rect">
            <a:avLst/>
          </a:prstGeom>
        </p:spPr>
      </p:pic>
    </p:spTree>
    <p:extLst>
      <p:ext uri="{BB962C8B-B14F-4D97-AF65-F5344CB8AC3E}">
        <p14:creationId xmlns:p14="http://schemas.microsoft.com/office/powerpoint/2010/main" val="4188747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556F0A0-7C8E-4EF8-A5C6-0418A474D9BC}"/>
              </a:ext>
            </a:extLst>
          </p:cNvPr>
          <p:cNvPicPr>
            <a:picLocks noChangeAspect="1"/>
          </p:cNvPicPr>
          <p:nvPr/>
        </p:nvPicPr>
        <p:blipFill>
          <a:blip r:embed="rId3"/>
          <a:stretch>
            <a:fillRect/>
          </a:stretch>
        </p:blipFill>
        <p:spPr>
          <a:xfrm>
            <a:off x="1043608" y="836712"/>
            <a:ext cx="6786166" cy="5276708"/>
          </a:xfrm>
          <a:prstGeom prst="rect">
            <a:avLst/>
          </a:prstGeom>
        </p:spPr>
      </p:pic>
    </p:spTree>
    <p:extLst>
      <p:ext uri="{BB962C8B-B14F-4D97-AF65-F5344CB8AC3E}">
        <p14:creationId xmlns:p14="http://schemas.microsoft.com/office/powerpoint/2010/main" val="3912952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ABFA07-8E52-4695-BB03-57F7CF1DFC08}"/>
              </a:ext>
            </a:extLst>
          </p:cNvPr>
          <p:cNvPicPr>
            <a:picLocks noChangeAspect="1"/>
          </p:cNvPicPr>
          <p:nvPr/>
        </p:nvPicPr>
        <p:blipFill>
          <a:blip r:embed="rId3"/>
          <a:stretch>
            <a:fillRect/>
          </a:stretch>
        </p:blipFill>
        <p:spPr>
          <a:xfrm>
            <a:off x="0" y="908720"/>
            <a:ext cx="9144000" cy="5787697"/>
          </a:xfrm>
          <a:prstGeom prst="rect">
            <a:avLst/>
          </a:prstGeom>
        </p:spPr>
      </p:pic>
    </p:spTree>
    <p:extLst>
      <p:ext uri="{BB962C8B-B14F-4D97-AF65-F5344CB8AC3E}">
        <p14:creationId xmlns:p14="http://schemas.microsoft.com/office/powerpoint/2010/main" val="1750676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0F1EA13-AE97-4D8A-92EC-8DCF5FF369D8}"/>
              </a:ext>
            </a:extLst>
          </p:cNvPr>
          <p:cNvPicPr>
            <a:picLocks noChangeAspect="1"/>
          </p:cNvPicPr>
          <p:nvPr/>
        </p:nvPicPr>
        <p:blipFill>
          <a:blip r:embed="rId2"/>
          <a:stretch>
            <a:fillRect/>
          </a:stretch>
        </p:blipFill>
        <p:spPr>
          <a:xfrm>
            <a:off x="146619" y="908720"/>
            <a:ext cx="8850762" cy="5832250"/>
          </a:xfrm>
          <a:prstGeom prst="rect">
            <a:avLst/>
          </a:prstGeom>
        </p:spPr>
      </p:pic>
    </p:spTree>
    <p:extLst>
      <p:ext uri="{BB962C8B-B14F-4D97-AF65-F5344CB8AC3E}">
        <p14:creationId xmlns:p14="http://schemas.microsoft.com/office/powerpoint/2010/main" val="3750697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2BA04C-7082-4881-A1FC-99E464129397}"/>
              </a:ext>
            </a:extLst>
          </p:cNvPr>
          <p:cNvPicPr>
            <a:picLocks noChangeAspect="1"/>
          </p:cNvPicPr>
          <p:nvPr/>
        </p:nvPicPr>
        <p:blipFill>
          <a:blip r:embed="rId2"/>
          <a:stretch>
            <a:fillRect/>
          </a:stretch>
        </p:blipFill>
        <p:spPr>
          <a:xfrm>
            <a:off x="30290" y="908720"/>
            <a:ext cx="9144000" cy="5614618"/>
          </a:xfrm>
          <a:prstGeom prst="rect">
            <a:avLst/>
          </a:prstGeom>
        </p:spPr>
      </p:pic>
    </p:spTree>
    <p:extLst>
      <p:ext uri="{BB962C8B-B14F-4D97-AF65-F5344CB8AC3E}">
        <p14:creationId xmlns:p14="http://schemas.microsoft.com/office/powerpoint/2010/main" val="745879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CF7536-3D66-4A91-858C-5B70E8375B36}"/>
              </a:ext>
            </a:extLst>
          </p:cNvPr>
          <p:cNvPicPr>
            <a:picLocks noChangeAspect="1"/>
          </p:cNvPicPr>
          <p:nvPr/>
        </p:nvPicPr>
        <p:blipFill>
          <a:blip r:embed="rId2"/>
          <a:stretch>
            <a:fillRect/>
          </a:stretch>
        </p:blipFill>
        <p:spPr>
          <a:xfrm>
            <a:off x="0" y="2845472"/>
            <a:ext cx="9144000" cy="1167055"/>
          </a:xfrm>
          <a:prstGeom prst="rect">
            <a:avLst/>
          </a:prstGeom>
        </p:spPr>
      </p:pic>
    </p:spTree>
    <p:extLst>
      <p:ext uri="{BB962C8B-B14F-4D97-AF65-F5344CB8AC3E}">
        <p14:creationId xmlns:p14="http://schemas.microsoft.com/office/powerpoint/2010/main" val="3334281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A8245EC-30E2-4E90-85E9-BD43CF973621}"/>
              </a:ext>
            </a:extLst>
          </p:cNvPr>
          <p:cNvSpPr txBox="1"/>
          <p:nvPr/>
        </p:nvSpPr>
        <p:spPr>
          <a:xfrm>
            <a:off x="25682" y="2782669"/>
            <a:ext cx="9144000" cy="646331"/>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5.2 </a:t>
            </a:r>
            <a:r>
              <a:rPr kumimoji="0" lang="zh-CN" altLang="en-US" sz="3600" b="1" i="0" u="none" strike="noStrike" kern="1200" cap="none" spc="0" normalizeH="0" baseline="0" noProof="0" dirty="0">
                <a:ln>
                  <a:noFill/>
                </a:ln>
                <a:solidFill>
                  <a:srgbClr val="660066"/>
                </a:solidFill>
                <a:effectLst/>
                <a:uLnTx/>
                <a:uFillTx/>
                <a:latin typeface="Arial" panose="020B0604020202020204" pitchFamily="34" charset="0"/>
                <a:ea typeface="隶书" panose="02010509060101010101" pitchFamily="1" charset="-122"/>
                <a:cs typeface="+mn-cs"/>
              </a:rPr>
              <a:t>物模型介绍</a:t>
            </a:r>
          </a:p>
        </p:txBody>
      </p:sp>
    </p:spTree>
    <p:extLst>
      <p:ext uri="{BB962C8B-B14F-4D97-AF65-F5344CB8AC3E}">
        <p14:creationId xmlns:p14="http://schemas.microsoft.com/office/powerpoint/2010/main" val="1568877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421D6F-370B-4678-B2E7-96FF966535A3}"/>
              </a:ext>
            </a:extLst>
          </p:cNvPr>
          <p:cNvSpPr txBox="1"/>
          <p:nvPr/>
        </p:nvSpPr>
        <p:spPr>
          <a:xfrm>
            <a:off x="971600" y="1268760"/>
            <a:ext cx="5544616" cy="461665"/>
          </a:xfrm>
          <a:prstGeom prst="rect">
            <a:avLst/>
          </a:prstGeom>
          <a:noFill/>
        </p:spPr>
        <p:txBody>
          <a:bodyPr wrap="square">
            <a:spAutoFit/>
          </a:bodyPr>
          <a:lstStyle/>
          <a:p>
            <a:r>
              <a:rPr lang="zh-CN" altLang="en-US" sz="2400" dirty="0"/>
              <a:t>传统</a:t>
            </a:r>
            <a:r>
              <a:rPr lang="en-US" altLang="zh-CN" sz="2400" dirty="0"/>
              <a:t>IoT</a:t>
            </a:r>
            <a:r>
              <a:rPr lang="zh-CN" altLang="en-US" sz="2400" dirty="0"/>
              <a:t>开发和基于物模型的</a:t>
            </a:r>
            <a:r>
              <a:rPr lang="en-US" altLang="zh-CN" sz="2400" dirty="0"/>
              <a:t>IoT</a:t>
            </a:r>
            <a:r>
              <a:rPr lang="zh-CN" altLang="en-US" sz="2400" dirty="0"/>
              <a:t>开发</a:t>
            </a:r>
            <a:r>
              <a:rPr lang="zh-CN" altLang="en-US" dirty="0"/>
              <a:t>：</a:t>
            </a:r>
          </a:p>
        </p:txBody>
      </p:sp>
      <p:pic>
        <p:nvPicPr>
          <p:cNvPr id="4" name="图片 3">
            <a:extLst>
              <a:ext uri="{FF2B5EF4-FFF2-40B4-BE49-F238E27FC236}">
                <a16:creationId xmlns:a16="http://schemas.microsoft.com/office/drawing/2014/main" id="{4E78A0DA-B4F6-4C46-9CE9-2ECCCC8E0FF8}"/>
              </a:ext>
            </a:extLst>
          </p:cNvPr>
          <p:cNvPicPr>
            <a:picLocks noChangeAspect="1"/>
          </p:cNvPicPr>
          <p:nvPr/>
        </p:nvPicPr>
        <p:blipFill>
          <a:blip r:embed="rId3"/>
          <a:stretch>
            <a:fillRect/>
          </a:stretch>
        </p:blipFill>
        <p:spPr>
          <a:xfrm>
            <a:off x="334273" y="2276872"/>
            <a:ext cx="8475454" cy="3651508"/>
          </a:xfrm>
          <a:prstGeom prst="rect">
            <a:avLst/>
          </a:prstGeom>
        </p:spPr>
      </p:pic>
    </p:spTree>
    <p:extLst>
      <p:ext uri="{BB962C8B-B14F-4D97-AF65-F5344CB8AC3E}">
        <p14:creationId xmlns:p14="http://schemas.microsoft.com/office/powerpoint/2010/main" val="2652511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335C645-EB06-4232-AB95-3486FD3334DF}"/>
              </a:ext>
            </a:extLst>
          </p:cNvPr>
          <p:cNvSpPr txBox="1"/>
          <p:nvPr/>
        </p:nvSpPr>
        <p:spPr>
          <a:xfrm>
            <a:off x="539552" y="1397675"/>
            <a:ext cx="8064896" cy="2800767"/>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什么是“物模型”</a:t>
            </a:r>
          </a:p>
          <a:p>
            <a:pPr marL="285750" indent="-285750">
              <a:buFont typeface="Wingdings" panose="05000000000000000000" pitchFamily="2" charset="2"/>
              <a:buChar char="u"/>
            </a:pPr>
            <a:r>
              <a:rPr lang="zh-CN" altLang="en-US" sz="2800" dirty="0"/>
              <a:t>物模型指将物理空间中的实体数字化，并在云端构建该实体的数据模型。</a:t>
            </a:r>
            <a:endParaRPr lang="en-US" altLang="zh-CN" sz="2800" dirty="0"/>
          </a:p>
          <a:p>
            <a:pPr marL="285750" indent="-285750">
              <a:buFont typeface="Wingdings" panose="05000000000000000000" pitchFamily="2" charset="2"/>
              <a:buChar char="u"/>
            </a:pPr>
            <a:r>
              <a:rPr lang="zh-CN" altLang="en-US" sz="2800" dirty="0"/>
              <a:t>物模型本质上是属于功能定义，它是从属性、服务和事件三个维度，分别描述了该实体是什么、能做什么，可以对外提供哪些信息。</a:t>
            </a:r>
          </a:p>
        </p:txBody>
      </p:sp>
    </p:spTree>
    <p:extLst>
      <p:ext uri="{BB962C8B-B14F-4D97-AF65-F5344CB8AC3E}">
        <p14:creationId xmlns:p14="http://schemas.microsoft.com/office/powerpoint/2010/main" val="2324459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2B966EE-CB03-4649-8E49-159E2948CE5F}"/>
              </a:ext>
            </a:extLst>
          </p:cNvPr>
          <p:cNvPicPr>
            <a:picLocks noChangeAspect="1"/>
          </p:cNvPicPr>
          <p:nvPr/>
        </p:nvPicPr>
        <p:blipFill>
          <a:blip r:embed="rId3"/>
          <a:stretch>
            <a:fillRect/>
          </a:stretch>
        </p:blipFill>
        <p:spPr>
          <a:xfrm>
            <a:off x="568373" y="1997839"/>
            <a:ext cx="4574629" cy="2879883"/>
          </a:xfrm>
          <a:prstGeom prst="rect">
            <a:avLst/>
          </a:prstGeom>
        </p:spPr>
      </p:pic>
      <p:sp>
        <p:nvSpPr>
          <p:cNvPr id="4" name="文本框 3">
            <a:extLst>
              <a:ext uri="{FF2B5EF4-FFF2-40B4-BE49-F238E27FC236}">
                <a16:creationId xmlns:a16="http://schemas.microsoft.com/office/drawing/2014/main" id="{9987449B-F0EB-47E7-B9A3-5D66EC33DC82}"/>
              </a:ext>
            </a:extLst>
          </p:cNvPr>
          <p:cNvSpPr txBox="1"/>
          <p:nvPr/>
        </p:nvSpPr>
        <p:spPr>
          <a:xfrm>
            <a:off x="5364088" y="1412776"/>
            <a:ext cx="2952328" cy="4524315"/>
          </a:xfrm>
          <a:prstGeom prst="rect">
            <a:avLst/>
          </a:prstGeom>
          <a:noFill/>
        </p:spPr>
        <p:txBody>
          <a:bodyPr wrap="square">
            <a:spAutoFit/>
          </a:bodyPr>
          <a:lstStyle/>
          <a:p>
            <a:r>
              <a:rPr lang="zh-CN" altLang="en-US" sz="2400" dirty="0"/>
              <a:t>“电车卫士”项目是郑州市</a:t>
            </a:r>
            <a:r>
              <a:rPr lang="en-US" altLang="zh-CN" sz="2400" dirty="0"/>
              <a:t>2018</a:t>
            </a:r>
            <a:r>
              <a:rPr lang="zh-CN" altLang="en-US" sz="2400" dirty="0"/>
              <a:t>年十大民生工程之一，是基于</a:t>
            </a:r>
            <a:r>
              <a:rPr lang="en-US" altLang="zh-CN" sz="2400" dirty="0" err="1"/>
              <a:t>OneNet</a:t>
            </a:r>
            <a:r>
              <a:rPr lang="zh-CN" altLang="en-US" sz="2400" dirty="0"/>
              <a:t>平台的</a:t>
            </a:r>
            <a:r>
              <a:rPr lang="en-US" altLang="zh-CN" sz="2400" dirty="0"/>
              <a:t>NB</a:t>
            </a:r>
            <a:r>
              <a:rPr lang="zh-CN" altLang="en-US" sz="2400" dirty="0"/>
              <a:t>定位终端技术，解决郑州市</a:t>
            </a:r>
            <a:r>
              <a:rPr lang="en-US" altLang="zh-CN" sz="2400" dirty="0"/>
              <a:t>300</a:t>
            </a:r>
            <a:r>
              <a:rPr lang="zh-CN" altLang="en-US" sz="2400" dirty="0"/>
              <a:t>万辆电动自行车的安全难题，具有防盗追踪、防火预警、摔倒监测、防拆报警、违章监控等功能，助力智慧交通，维护交通安全。</a:t>
            </a:r>
          </a:p>
        </p:txBody>
      </p:sp>
      <p:sp>
        <p:nvSpPr>
          <p:cNvPr id="5" name="文本框 4">
            <a:extLst>
              <a:ext uri="{FF2B5EF4-FFF2-40B4-BE49-F238E27FC236}">
                <a16:creationId xmlns:a16="http://schemas.microsoft.com/office/drawing/2014/main" id="{43001A6F-B2C0-7602-754A-B22F9FBDEAEF}"/>
              </a:ext>
            </a:extLst>
          </p:cNvPr>
          <p:cNvSpPr txBox="1"/>
          <p:nvPr/>
        </p:nvSpPr>
        <p:spPr>
          <a:xfrm>
            <a:off x="2286000" y="799629"/>
            <a:ext cx="4572000" cy="646331"/>
          </a:xfrm>
          <a:prstGeom prst="rect">
            <a:avLst/>
          </a:prstGeom>
          <a:noFill/>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中国移动</a:t>
            </a:r>
            <a:r>
              <a:rPr lang="en-US" altLang="zh-CN" sz="3600" b="1" dirty="0" err="1">
                <a:latin typeface="黑体" panose="02010609060101010101" pitchFamily="49" charset="-122"/>
                <a:ea typeface="黑体" panose="02010609060101010101" pitchFamily="49" charset="-122"/>
                <a:cs typeface="+mj-cs"/>
              </a:rPr>
              <a:t>OneNet</a:t>
            </a:r>
            <a:endParaRPr lang="zh-CN" altLang="en-US" sz="3600" b="1" dirty="0">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583820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8D34F56-8233-4E75-9619-C406E7C9A393}"/>
              </a:ext>
            </a:extLst>
          </p:cNvPr>
          <p:cNvSpPr txBox="1"/>
          <p:nvPr/>
        </p:nvSpPr>
        <p:spPr>
          <a:xfrm>
            <a:off x="647564" y="1268760"/>
            <a:ext cx="7848872" cy="4893647"/>
          </a:xfrm>
          <a:prstGeom prst="rect">
            <a:avLst/>
          </a:prstGeom>
          <a:noFill/>
        </p:spPr>
        <p:txBody>
          <a:bodyPr wrap="square">
            <a:spAutoFit/>
          </a:bodyPr>
          <a:lstStyle/>
          <a:p>
            <a:r>
              <a:rPr lang="zh-CN" altLang="en-US" sz="2400" dirty="0"/>
              <a:t>物模型三个维度的说明</a:t>
            </a:r>
            <a:endParaRPr lang="en-US" altLang="zh-CN" sz="2400" dirty="0"/>
          </a:p>
          <a:p>
            <a:pPr marL="285750" indent="-285750">
              <a:buFont typeface="Wingdings" panose="05000000000000000000" pitchFamily="2" charset="2"/>
              <a:buChar char="u"/>
            </a:pPr>
            <a:r>
              <a:rPr lang="zh-CN" altLang="en-US" sz="2400" dirty="0"/>
              <a:t>属性（</a:t>
            </a:r>
            <a:r>
              <a:rPr lang="en-US" altLang="zh-CN" sz="2400" dirty="0"/>
              <a:t>Property</a:t>
            </a:r>
            <a:r>
              <a:rPr lang="zh-CN" altLang="en-US" sz="2400" dirty="0"/>
              <a:t>）：一般用于描述设备运行时的状态，如环境监测设备所读取的当前环境温度等。属性支持</a:t>
            </a:r>
            <a:r>
              <a:rPr lang="en-US" altLang="zh-CN" sz="2400" dirty="0">
                <a:solidFill>
                  <a:srgbClr val="FF0000"/>
                </a:solidFill>
              </a:rPr>
              <a:t>GET</a:t>
            </a:r>
            <a:r>
              <a:rPr lang="zh-CN" altLang="en-US" sz="2400" dirty="0">
                <a:solidFill>
                  <a:srgbClr val="FF0000"/>
                </a:solidFill>
              </a:rPr>
              <a:t>和</a:t>
            </a:r>
            <a:r>
              <a:rPr lang="en-US" altLang="zh-CN" sz="2400" dirty="0">
                <a:solidFill>
                  <a:srgbClr val="FF0000"/>
                </a:solidFill>
              </a:rPr>
              <a:t>SET</a:t>
            </a:r>
            <a:r>
              <a:rPr lang="zh-CN" altLang="en-US" sz="2400" dirty="0"/>
              <a:t>请求方式。应用系统可发起对</a:t>
            </a:r>
            <a:r>
              <a:rPr lang="zh-CN" altLang="en-US" sz="2400" dirty="0">
                <a:solidFill>
                  <a:srgbClr val="FF0000"/>
                </a:solidFill>
              </a:rPr>
              <a:t>属性的读取和设置</a:t>
            </a:r>
            <a:r>
              <a:rPr lang="zh-CN" altLang="en-US" sz="2400" dirty="0"/>
              <a:t>请求。</a:t>
            </a:r>
            <a:endParaRPr lang="en-US" altLang="zh-CN" sz="2400" dirty="0"/>
          </a:p>
          <a:p>
            <a:pPr marL="285750" indent="-285750">
              <a:buFont typeface="Wingdings" panose="05000000000000000000" pitchFamily="2" charset="2"/>
              <a:buChar char="u"/>
            </a:pPr>
            <a:r>
              <a:rPr lang="zh-CN" altLang="en-US" sz="2400" dirty="0"/>
              <a:t>服务（</a:t>
            </a:r>
            <a:r>
              <a:rPr lang="en-US" altLang="zh-CN" sz="2400" dirty="0"/>
              <a:t>Service</a:t>
            </a:r>
            <a:r>
              <a:rPr lang="zh-CN" altLang="en-US" sz="2400" dirty="0"/>
              <a:t>）：</a:t>
            </a:r>
            <a:r>
              <a:rPr lang="zh-CN" altLang="en-US" sz="2400" dirty="0">
                <a:solidFill>
                  <a:srgbClr val="FF0000"/>
                </a:solidFill>
              </a:rPr>
              <a:t>设备可被外部调用的能力或方法</a:t>
            </a:r>
            <a:r>
              <a:rPr lang="zh-CN" altLang="en-US" sz="2400" dirty="0"/>
              <a:t>，可设置输入参数和输出参数。相比于属性，服务可通过一条指令实现更复杂的业务逻辑，如执行某项特定的任务。</a:t>
            </a:r>
            <a:endParaRPr lang="en-US" altLang="zh-CN" sz="2400" dirty="0"/>
          </a:p>
          <a:p>
            <a:pPr marL="285750" indent="-285750">
              <a:buFont typeface="Wingdings" panose="05000000000000000000" pitchFamily="2" charset="2"/>
              <a:buChar char="u"/>
            </a:pPr>
            <a:r>
              <a:rPr lang="zh-CN" altLang="en-US" sz="2400" dirty="0"/>
              <a:t>事件（</a:t>
            </a:r>
            <a:r>
              <a:rPr lang="en-US" altLang="zh-CN" sz="2400" dirty="0"/>
              <a:t>Event</a:t>
            </a:r>
            <a:r>
              <a:rPr lang="zh-CN" altLang="en-US" sz="2400" dirty="0"/>
              <a:t>）：设备运行时的事件。事件一般包含</a:t>
            </a:r>
            <a:r>
              <a:rPr lang="zh-CN" altLang="en-US" sz="2400" dirty="0">
                <a:solidFill>
                  <a:srgbClr val="FF0000"/>
                </a:solidFill>
              </a:rPr>
              <a:t>需要被外部感知和处理的通知信息，可包含多个输出参数</a:t>
            </a:r>
            <a:r>
              <a:rPr lang="zh-CN" altLang="en-US" sz="2400" dirty="0"/>
              <a:t>。如某项任务完成的信息，或者设备发生故障或告警时的温度等，事件可以被订阅和推送。</a:t>
            </a:r>
          </a:p>
        </p:txBody>
      </p:sp>
    </p:spTree>
    <p:extLst>
      <p:ext uri="{BB962C8B-B14F-4D97-AF65-F5344CB8AC3E}">
        <p14:creationId xmlns:p14="http://schemas.microsoft.com/office/powerpoint/2010/main" val="360648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A751EB7-4809-4C10-9212-F05BD3A8A553}"/>
              </a:ext>
            </a:extLst>
          </p:cNvPr>
          <p:cNvSpPr txBox="1"/>
          <p:nvPr/>
        </p:nvSpPr>
        <p:spPr>
          <a:xfrm>
            <a:off x="539552" y="1443841"/>
            <a:ext cx="7776864" cy="3970318"/>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小屋的功能定义</a:t>
            </a:r>
            <a:endParaRPr lang="en-US" altLang="zh-CN" sz="3600" b="1" dirty="0">
              <a:solidFill>
                <a:srgbClr val="660066"/>
              </a:solidFill>
              <a:ea typeface="隶书" panose="02010509060101010101" pitchFamily="1" charset="-122"/>
              <a:cs typeface="+mj-cs"/>
            </a:endParaRPr>
          </a:p>
          <a:p>
            <a:pPr marL="342900" indent="-342900">
              <a:buFont typeface="Wingdings" panose="05000000000000000000" pitchFamily="2" charset="2"/>
              <a:buChar char="u"/>
            </a:pPr>
            <a:r>
              <a:rPr lang="zh-CN" altLang="en-US" sz="2400" dirty="0"/>
              <a:t>属性：室内温度、可燃气体传感器读数、光敏传感器读数、土壤湿度、二氧化碳浓度、有机气体浓度，空调制冷开闭，风扇开合，窗帘开合，灯光开关，水泵开关。</a:t>
            </a:r>
            <a:endParaRPr lang="en-US" altLang="zh-CN" sz="2400" dirty="0"/>
          </a:p>
          <a:p>
            <a:pPr marL="342900" indent="-342900">
              <a:buFont typeface="Wingdings" panose="05000000000000000000" pitchFamily="2" charset="2"/>
              <a:buChar char="u"/>
            </a:pPr>
            <a:r>
              <a:rPr lang="zh-CN" altLang="en-US" sz="2400" dirty="0"/>
              <a:t>服务：清除报警。当危险状态已经解除，而设备端仍处于可燃气泄漏报警状态时，用户可以调用该服务清除报警状态。</a:t>
            </a:r>
            <a:endParaRPr lang="en-US" altLang="zh-CN" sz="2400" dirty="0"/>
          </a:p>
          <a:p>
            <a:pPr marL="342900" indent="-342900">
              <a:buFont typeface="Wingdings" panose="05000000000000000000" pitchFamily="2" charset="2"/>
              <a:buChar char="u"/>
            </a:pPr>
            <a:r>
              <a:rPr lang="zh-CN" altLang="en-US" sz="2400" dirty="0"/>
              <a:t>事件：可燃气体报警。当可燃气体传感器采样到的数值高于设定阈值时，设备向平台上报报警信息</a:t>
            </a:r>
            <a:r>
              <a:rPr lang="zh-CN" altLang="en-US" dirty="0"/>
              <a:t>。</a:t>
            </a:r>
          </a:p>
        </p:txBody>
      </p:sp>
    </p:spTree>
    <p:extLst>
      <p:ext uri="{BB962C8B-B14F-4D97-AF65-F5344CB8AC3E}">
        <p14:creationId xmlns:p14="http://schemas.microsoft.com/office/powerpoint/2010/main" val="3722356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DA6F65F-87DE-4AF8-860F-CF26F467977A}"/>
              </a:ext>
            </a:extLst>
          </p:cNvPr>
          <p:cNvPicPr>
            <a:picLocks noChangeAspect="1"/>
          </p:cNvPicPr>
          <p:nvPr/>
        </p:nvPicPr>
        <p:blipFill>
          <a:blip r:embed="rId3"/>
          <a:stretch>
            <a:fillRect/>
          </a:stretch>
        </p:blipFill>
        <p:spPr>
          <a:xfrm>
            <a:off x="0" y="1343786"/>
            <a:ext cx="9144000" cy="5514214"/>
          </a:xfrm>
          <a:prstGeom prst="rect">
            <a:avLst/>
          </a:prstGeom>
        </p:spPr>
      </p:pic>
      <p:sp>
        <p:nvSpPr>
          <p:cNvPr id="4" name="文本框 3">
            <a:extLst>
              <a:ext uri="{FF2B5EF4-FFF2-40B4-BE49-F238E27FC236}">
                <a16:creationId xmlns:a16="http://schemas.microsoft.com/office/drawing/2014/main" id="{8756786A-B4B4-47C7-B42E-16E1DF31D288}"/>
              </a:ext>
            </a:extLst>
          </p:cNvPr>
          <p:cNvSpPr txBox="1"/>
          <p:nvPr/>
        </p:nvSpPr>
        <p:spPr>
          <a:xfrm>
            <a:off x="2051720" y="883067"/>
            <a:ext cx="4572000" cy="646331"/>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平台端定义功能</a:t>
            </a:r>
            <a:endParaRPr lang="en-US" altLang="zh-CN" sz="3600" b="1" dirty="0">
              <a:solidFill>
                <a:srgbClr val="660066"/>
              </a:solidFill>
              <a:ea typeface="隶书" panose="02010509060101010101" pitchFamily="1" charset="-122"/>
              <a:cs typeface="+mj-cs"/>
            </a:endParaRPr>
          </a:p>
        </p:txBody>
      </p:sp>
    </p:spTree>
    <p:extLst>
      <p:ext uri="{BB962C8B-B14F-4D97-AF65-F5344CB8AC3E}">
        <p14:creationId xmlns:p14="http://schemas.microsoft.com/office/powerpoint/2010/main" val="3045877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868D2BC-B6F3-464D-8266-2CA82F9B117A}"/>
              </a:ext>
            </a:extLst>
          </p:cNvPr>
          <p:cNvPicPr>
            <a:picLocks noChangeAspect="1"/>
          </p:cNvPicPr>
          <p:nvPr/>
        </p:nvPicPr>
        <p:blipFill>
          <a:blip r:embed="rId2"/>
          <a:stretch>
            <a:fillRect/>
          </a:stretch>
        </p:blipFill>
        <p:spPr>
          <a:xfrm>
            <a:off x="1259632" y="1244316"/>
            <a:ext cx="6016526" cy="5405423"/>
          </a:xfrm>
          <a:prstGeom prst="rect">
            <a:avLst/>
          </a:prstGeom>
        </p:spPr>
      </p:pic>
      <p:sp>
        <p:nvSpPr>
          <p:cNvPr id="4" name="文本框 3">
            <a:extLst>
              <a:ext uri="{FF2B5EF4-FFF2-40B4-BE49-F238E27FC236}">
                <a16:creationId xmlns:a16="http://schemas.microsoft.com/office/drawing/2014/main" id="{03373841-A064-4FB4-AAB4-2455EB0BFB14}"/>
              </a:ext>
            </a:extLst>
          </p:cNvPr>
          <p:cNvSpPr txBox="1"/>
          <p:nvPr/>
        </p:nvSpPr>
        <p:spPr>
          <a:xfrm>
            <a:off x="1691680" y="828302"/>
            <a:ext cx="6192688" cy="400110"/>
          </a:xfrm>
          <a:prstGeom prst="rect">
            <a:avLst/>
          </a:prstGeom>
          <a:noFill/>
        </p:spPr>
        <p:txBody>
          <a:bodyPr wrap="square">
            <a:spAutoFit/>
          </a:bodyPr>
          <a:lstStyle/>
          <a:p>
            <a:r>
              <a:rPr lang="zh-CN" altLang="en-US" sz="2000" b="1" dirty="0"/>
              <a:t>产品</a:t>
            </a:r>
            <a:r>
              <a:rPr lang="en-US" altLang="zh-CN" sz="2000" b="1" dirty="0"/>
              <a:t>——》</a:t>
            </a:r>
            <a:r>
              <a:rPr lang="zh-CN" altLang="en-US" sz="2000" b="1" dirty="0"/>
              <a:t>功能定于</a:t>
            </a:r>
            <a:r>
              <a:rPr lang="en-US" altLang="zh-CN" sz="2000" b="1" dirty="0"/>
              <a:t>——》</a:t>
            </a:r>
            <a:r>
              <a:rPr lang="zh-CN" altLang="en-US" sz="2000" b="1" dirty="0"/>
              <a:t>查看物模型</a:t>
            </a:r>
          </a:p>
        </p:txBody>
      </p:sp>
    </p:spTree>
    <p:extLst>
      <p:ext uri="{BB962C8B-B14F-4D97-AF65-F5344CB8AC3E}">
        <p14:creationId xmlns:p14="http://schemas.microsoft.com/office/powerpoint/2010/main" val="993843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CA69755-28D9-4223-9C67-7C673B5D8FB6}"/>
              </a:ext>
            </a:extLst>
          </p:cNvPr>
          <p:cNvSpPr txBox="1"/>
          <p:nvPr/>
        </p:nvSpPr>
        <p:spPr>
          <a:xfrm>
            <a:off x="899592" y="1556792"/>
            <a:ext cx="7344816" cy="3231654"/>
          </a:xfrm>
          <a:prstGeom prst="rect">
            <a:avLst/>
          </a:prstGeom>
          <a:noFill/>
        </p:spPr>
        <p:txBody>
          <a:bodyPr wrap="square">
            <a:spAutoFit/>
          </a:bodyPr>
          <a:lstStyle/>
          <a:p>
            <a:r>
              <a:rPr lang="zh-CN" altLang="en-US" sz="3600" b="1" dirty="0">
                <a:solidFill>
                  <a:srgbClr val="660066"/>
                </a:solidFill>
                <a:ea typeface="隶书" panose="02010509060101010101" pitchFamily="1" charset="-122"/>
                <a:cs typeface="+mj-cs"/>
              </a:rPr>
              <a:t>“物模型”用</a:t>
            </a:r>
            <a:r>
              <a:rPr lang="en-US" altLang="zh-CN" sz="3600" b="1" dirty="0">
                <a:solidFill>
                  <a:srgbClr val="660066"/>
                </a:solidFill>
                <a:ea typeface="隶书" panose="02010509060101010101" pitchFamily="1" charset="-122"/>
                <a:cs typeface="+mj-cs"/>
              </a:rPr>
              <a:t>JSON</a:t>
            </a:r>
            <a:r>
              <a:rPr lang="zh-CN" altLang="en-US" sz="3600" b="1" dirty="0">
                <a:solidFill>
                  <a:srgbClr val="660066"/>
                </a:solidFill>
                <a:ea typeface="隶书" panose="02010509060101010101" pitchFamily="1" charset="-122"/>
                <a:cs typeface="+mj-cs"/>
              </a:rPr>
              <a:t>格式数据表述</a:t>
            </a:r>
            <a:endParaRPr lang="en-US" altLang="zh-CN" sz="3600" b="1" dirty="0">
              <a:solidFill>
                <a:srgbClr val="660066"/>
              </a:solidFill>
              <a:ea typeface="隶书" panose="02010509060101010101" pitchFamily="1" charset="-122"/>
              <a:cs typeface="+mj-cs"/>
            </a:endParaRPr>
          </a:p>
          <a:p>
            <a:pPr marL="342900" indent="-342900">
              <a:buFont typeface="Wingdings" panose="05000000000000000000" pitchFamily="2" charset="2"/>
              <a:buChar char="u"/>
            </a:pPr>
            <a:r>
              <a:rPr lang="zh-CN" altLang="en-US" sz="2400" dirty="0"/>
              <a:t>“物模型”是用</a:t>
            </a:r>
            <a:r>
              <a:rPr lang="en-US" altLang="zh-CN" sz="2400" dirty="0"/>
              <a:t>JSON</a:t>
            </a:r>
            <a:r>
              <a:rPr lang="zh-CN" altLang="en-US" sz="2400" dirty="0"/>
              <a:t>格式的数据来表述的，称之为</a:t>
            </a:r>
            <a:r>
              <a:rPr lang="en-US" altLang="zh-CN" sz="2400" dirty="0"/>
              <a:t>TSL</a:t>
            </a:r>
            <a:r>
              <a:rPr lang="zh-CN" altLang="en-US" sz="2400" dirty="0"/>
              <a:t>（即</a:t>
            </a:r>
            <a:r>
              <a:rPr lang="en-US" altLang="zh-CN" sz="2400" dirty="0"/>
              <a:t>Thing Specification Language</a:t>
            </a:r>
            <a:r>
              <a:rPr lang="zh-CN" altLang="en-US" sz="2400" dirty="0"/>
              <a:t>），用于描述产品“是什么、能做什么、可以对外提供哪些服务”。</a:t>
            </a:r>
            <a:endParaRPr lang="en-US" altLang="zh-CN" sz="2400" dirty="0"/>
          </a:p>
          <a:p>
            <a:pPr marL="342900" indent="-342900">
              <a:buFont typeface="Wingdings" panose="05000000000000000000" pitchFamily="2" charset="2"/>
              <a:buChar char="u"/>
            </a:pPr>
            <a:r>
              <a:rPr lang="zh-CN" altLang="en-US" sz="2400" dirty="0"/>
              <a:t>一般情况下，物模型表现为设备的“功能”，包括至少一个“属性”（</a:t>
            </a:r>
            <a:r>
              <a:rPr lang="en-US" altLang="zh-CN" sz="2400" dirty="0"/>
              <a:t>Property</a:t>
            </a:r>
            <a:r>
              <a:rPr lang="zh-CN" altLang="en-US" sz="2400" dirty="0"/>
              <a:t>）或</a:t>
            </a:r>
            <a:r>
              <a:rPr lang="en-US" altLang="zh-CN" sz="2400" dirty="0"/>
              <a:t>"</a:t>
            </a:r>
            <a:r>
              <a:rPr lang="zh-CN" altLang="en-US" sz="2400" dirty="0"/>
              <a:t>服务”（</a:t>
            </a:r>
            <a:r>
              <a:rPr lang="en-US" altLang="zh-CN" sz="2400" dirty="0"/>
              <a:t>Service</a:t>
            </a:r>
            <a:r>
              <a:rPr lang="zh-CN" altLang="en-US" sz="2400" dirty="0"/>
              <a:t>）或“事件”（</a:t>
            </a:r>
            <a:r>
              <a:rPr lang="en-US" altLang="zh-CN" sz="2400" dirty="0"/>
              <a:t>Event</a:t>
            </a:r>
            <a:r>
              <a:rPr lang="zh-CN" altLang="en-US" sz="2400" dirty="0"/>
              <a:t>）。</a:t>
            </a:r>
          </a:p>
        </p:txBody>
      </p:sp>
    </p:spTree>
    <p:extLst>
      <p:ext uri="{BB962C8B-B14F-4D97-AF65-F5344CB8AC3E}">
        <p14:creationId xmlns:p14="http://schemas.microsoft.com/office/powerpoint/2010/main" val="3241210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C78076-52C9-49B5-B51A-F01129F1C70F}"/>
              </a:ext>
            </a:extLst>
          </p:cNvPr>
          <p:cNvSpPr txBox="1"/>
          <p:nvPr/>
        </p:nvSpPr>
        <p:spPr>
          <a:xfrm>
            <a:off x="1043608" y="1340768"/>
            <a:ext cx="7056784" cy="4339650"/>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JSON</a:t>
            </a:r>
            <a:r>
              <a:rPr lang="zh-CN" altLang="en-US" sz="3600" b="1" dirty="0">
                <a:solidFill>
                  <a:srgbClr val="660066"/>
                </a:solidFill>
                <a:ea typeface="隶书" panose="02010509060101010101" pitchFamily="1" charset="-122"/>
                <a:cs typeface="+mj-cs"/>
              </a:rPr>
              <a:t>格式</a:t>
            </a:r>
            <a:endParaRPr lang="en-US" altLang="zh-CN" sz="3600" b="1" dirty="0">
              <a:solidFill>
                <a:srgbClr val="660066"/>
              </a:solidFill>
              <a:ea typeface="隶书" panose="02010509060101010101" pitchFamily="1" charset="-122"/>
              <a:cs typeface="+mj-cs"/>
            </a:endParaRPr>
          </a:p>
          <a:p>
            <a:pPr marL="342900" indent="-342900">
              <a:buFont typeface="Wingdings" panose="05000000000000000000" pitchFamily="2" charset="2"/>
              <a:buChar char="u"/>
            </a:pPr>
            <a:r>
              <a:rPr lang="zh-CN" altLang="en-US" sz="2400" dirty="0"/>
              <a:t>是一种轻量级的数据交换格式</a:t>
            </a:r>
            <a:r>
              <a:rPr lang="en-US" altLang="zh-CN" sz="2400" dirty="0"/>
              <a:t>.</a:t>
            </a:r>
          </a:p>
          <a:p>
            <a:pPr marL="342900" indent="-342900">
              <a:buFont typeface="Wingdings" panose="05000000000000000000" pitchFamily="2" charset="2"/>
              <a:buChar char="u"/>
            </a:pPr>
            <a:r>
              <a:rPr lang="en-US" altLang="zh-CN" sz="2400" dirty="0"/>
              <a:t>JSON</a:t>
            </a:r>
            <a:r>
              <a:rPr lang="zh-CN" altLang="en-US" sz="2400" dirty="0"/>
              <a:t>格式的字符串可以在网络或者程序之间轻松地传递，并在需要的时候将它还原为各编程语言所支持的数据格式</a:t>
            </a:r>
            <a:r>
              <a:rPr lang="en-US" altLang="zh-CN" sz="2400" dirty="0"/>
              <a:t>.</a:t>
            </a:r>
          </a:p>
          <a:p>
            <a:pPr marL="342900" indent="-342900">
              <a:buFont typeface="Wingdings" panose="05000000000000000000" pitchFamily="2" charset="2"/>
              <a:buChar char="u"/>
            </a:pPr>
            <a:r>
              <a:rPr lang="en-US" altLang="zh-CN" sz="2400" dirty="0"/>
              <a:t>JSON</a:t>
            </a:r>
            <a:r>
              <a:rPr lang="zh-CN" altLang="en-US" sz="2400" dirty="0"/>
              <a:t>易于阅读和编写，同时也易于机器解析和生成，能有效地提升网络传输效率</a:t>
            </a:r>
            <a:endParaRPr lang="en-US" altLang="zh-CN" sz="2400" dirty="0"/>
          </a:p>
          <a:p>
            <a:pPr marL="342900" indent="-342900">
              <a:buFont typeface="Wingdings" panose="05000000000000000000" pitchFamily="2" charset="2"/>
              <a:buChar char="u"/>
            </a:pPr>
            <a:r>
              <a:rPr lang="zh-CN" altLang="en-US" sz="2400" dirty="0"/>
              <a:t>任何支持的数据类型都可以通过</a:t>
            </a:r>
            <a:r>
              <a:rPr lang="en-US" altLang="zh-CN" sz="2400" dirty="0"/>
              <a:t>JSON</a:t>
            </a:r>
            <a:r>
              <a:rPr lang="zh-CN" altLang="en-US" sz="2400" dirty="0"/>
              <a:t>来表示：“</a:t>
            </a:r>
            <a:r>
              <a:rPr lang="en-US" altLang="zh-CN" sz="2400" dirty="0"/>
              <a:t>{}”</a:t>
            </a:r>
            <a:r>
              <a:rPr lang="zh-CN" altLang="en-US" sz="2400" dirty="0"/>
              <a:t>花括号表示对象，“</a:t>
            </a:r>
            <a:r>
              <a:rPr lang="en-US" altLang="zh-CN" sz="2400" dirty="0"/>
              <a:t>[]”</a:t>
            </a:r>
            <a:r>
              <a:rPr lang="zh-CN" altLang="en-US" sz="2400" dirty="0"/>
              <a:t>中括号表示数组，</a:t>
            </a:r>
            <a:r>
              <a:rPr lang="en-US" altLang="zh-CN" sz="2400" dirty="0"/>
              <a:t>""</a:t>
            </a:r>
            <a:r>
              <a:rPr lang="zh-CN" altLang="en-US" sz="2400" dirty="0"/>
              <a:t>双引号内是属性或值；“</a:t>
            </a:r>
            <a:r>
              <a:rPr lang="en-US" altLang="zh-CN" sz="2400" dirty="0"/>
              <a:t>:”</a:t>
            </a:r>
            <a:r>
              <a:rPr lang="zh-CN" altLang="en-US" sz="2400" dirty="0"/>
              <a:t>冒号表示后者是前者的值。</a:t>
            </a:r>
          </a:p>
        </p:txBody>
      </p:sp>
    </p:spTree>
    <p:extLst>
      <p:ext uri="{BB962C8B-B14F-4D97-AF65-F5344CB8AC3E}">
        <p14:creationId xmlns:p14="http://schemas.microsoft.com/office/powerpoint/2010/main" val="1034676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6E8075-5E12-4CF1-9307-0A272CA89363}"/>
              </a:ext>
            </a:extLst>
          </p:cNvPr>
          <p:cNvSpPr txBox="1"/>
          <p:nvPr/>
        </p:nvSpPr>
        <p:spPr>
          <a:xfrm>
            <a:off x="539552" y="792301"/>
            <a:ext cx="8496944" cy="1384995"/>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JSON</a:t>
            </a:r>
            <a:r>
              <a:rPr lang="zh-CN" altLang="en-US" sz="3600" b="1" dirty="0">
                <a:solidFill>
                  <a:srgbClr val="660066"/>
                </a:solidFill>
                <a:ea typeface="隶书" panose="02010509060101010101" pitchFamily="1" charset="-122"/>
                <a:cs typeface="+mj-cs"/>
              </a:rPr>
              <a:t>格式解释</a:t>
            </a:r>
          </a:p>
          <a:p>
            <a:r>
              <a:rPr lang="zh-CN" altLang="en-US" sz="2400" dirty="0"/>
              <a:t>      在这个示例中，表示的是只有一个名为</a:t>
            </a:r>
            <a:r>
              <a:rPr lang="en-US" altLang="zh-CN" sz="2400" dirty="0"/>
              <a:t>people</a:t>
            </a:r>
            <a:r>
              <a:rPr lang="zh-CN" altLang="en-US" sz="2400" dirty="0"/>
              <a:t>的变量，值是包含两个条目的数组，每个条目是一个人“名和姓”的记录。</a:t>
            </a:r>
          </a:p>
        </p:txBody>
      </p:sp>
      <p:pic>
        <p:nvPicPr>
          <p:cNvPr id="4" name="图片 3">
            <a:extLst>
              <a:ext uri="{FF2B5EF4-FFF2-40B4-BE49-F238E27FC236}">
                <a16:creationId xmlns:a16="http://schemas.microsoft.com/office/drawing/2014/main" id="{6E5E784E-6E17-423B-8E0A-550CE2F27A36}"/>
              </a:ext>
            </a:extLst>
          </p:cNvPr>
          <p:cNvPicPr>
            <a:picLocks noChangeAspect="1"/>
          </p:cNvPicPr>
          <p:nvPr/>
        </p:nvPicPr>
        <p:blipFill>
          <a:blip r:embed="rId2"/>
          <a:stretch>
            <a:fillRect/>
          </a:stretch>
        </p:blipFill>
        <p:spPr>
          <a:xfrm>
            <a:off x="1835696" y="2269629"/>
            <a:ext cx="6406711" cy="4221088"/>
          </a:xfrm>
          <a:prstGeom prst="rect">
            <a:avLst/>
          </a:prstGeom>
        </p:spPr>
      </p:pic>
    </p:spTree>
    <p:extLst>
      <p:ext uri="{BB962C8B-B14F-4D97-AF65-F5344CB8AC3E}">
        <p14:creationId xmlns:p14="http://schemas.microsoft.com/office/powerpoint/2010/main" val="810295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28200E1-AD8F-4D84-9E00-61E689BC51E0}"/>
              </a:ext>
            </a:extLst>
          </p:cNvPr>
          <p:cNvSpPr txBox="1"/>
          <p:nvPr/>
        </p:nvSpPr>
        <p:spPr>
          <a:xfrm>
            <a:off x="755576" y="2000528"/>
            <a:ext cx="7632848" cy="2862322"/>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“物模型”的好处</a:t>
            </a:r>
            <a:endParaRPr lang="en-US" altLang="zh-CN" sz="3600" b="1" dirty="0">
              <a:solidFill>
                <a:srgbClr val="660066"/>
              </a:solidFill>
              <a:ea typeface="隶书" panose="02010509060101010101" pitchFamily="1" charset="-122"/>
              <a:cs typeface="+mj-cs"/>
            </a:endParaRPr>
          </a:p>
          <a:p>
            <a:pPr marL="342900" indent="-342900">
              <a:buFont typeface="Wingdings" panose="05000000000000000000" pitchFamily="2" charset="2"/>
              <a:buChar char="u"/>
            </a:pPr>
            <a:r>
              <a:rPr lang="zh-CN" altLang="en-US" sz="2400" dirty="0"/>
              <a:t>“物模型”的好处在于将很多重复工作标准化、模式化，并最终形成</a:t>
            </a:r>
            <a:r>
              <a:rPr lang="en-US" altLang="zh-CN" sz="2400" dirty="0"/>
              <a:t>ICA</a:t>
            </a:r>
            <a:r>
              <a:rPr lang="zh-CN" altLang="en-US" sz="2400" dirty="0"/>
              <a:t>联盟标准。</a:t>
            </a:r>
            <a:endParaRPr lang="en-US" altLang="zh-CN" sz="2400" dirty="0"/>
          </a:p>
          <a:p>
            <a:pPr marL="342900" indent="-342900">
              <a:buFont typeface="Wingdings" panose="05000000000000000000" pitchFamily="2" charset="2"/>
              <a:buChar char="u"/>
            </a:pPr>
            <a:r>
              <a:rPr lang="zh-CN" altLang="en-US" sz="2400" dirty="0"/>
              <a:t>明确了产品的“物模型”，就可同步开发各个端同步开发：设备端只需要考虑端侧应用的实现，云端可以马上利用虚拟设备</a:t>
            </a:r>
            <a:r>
              <a:rPr lang="zh-CN" altLang="zh-CN" sz="2400" dirty="0"/>
              <a:t>模拟物模型中定义的功能</a:t>
            </a:r>
            <a:r>
              <a:rPr lang="zh-CN" altLang="en-US" sz="2400" dirty="0"/>
              <a:t>，并同步开发应用端软件。</a:t>
            </a:r>
          </a:p>
        </p:txBody>
      </p:sp>
    </p:spTree>
    <p:extLst>
      <p:ext uri="{BB962C8B-B14F-4D97-AF65-F5344CB8AC3E}">
        <p14:creationId xmlns:p14="http://schemas.microsoft.com/office/powerpoint/2010/main" val="2644583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77E0691-5020-4FDF-9EA6-2FA9FC522715}"/>
              </a:ext>
            </a:extLst>
          </p:cNvPr>
          <p:cNvSpPr txBox="1"/>
          <p:nvPr/>
        </p:nvSpPr>
        <p:spPr>
          <a:xfrm>
            <a:off x="2411760" y="2564904"/>
            <a:ext cx="4572000" cy="646331"/>
          </a:xfrm>
          <a:prstGeom prst="rect">
            <a:avLst/>
          </a:prstGeom>
          <a:noFill/>
        </p:spPr>
        <p:txBody>
          <a:bodyPr wrap="square">
            <a:spAutoFit/>
          </a:bodyPr>
          <a:lstStyle/>
          <a:p>
            <a:r>
              <a:rPr lang="en-US" altLang="zh-CN" sz="3600" b="1" dirty="0">
                <a:solidFill>
                  <a:srgbClr val="660066"/>
                </a:solidFill>
                <a:ea typeface="隶书" panose="02010509060101010101" pitchFamily="1" charset="-122"/>
              </a:rPr>
              <a:t>5.3 MQTT</a:t>
            </a:r>
            <a:r>
              <a:rPr lang="zh-CN" altLang="en-US" sz="3600" b="1" dirty="0">
                <a:solidFill>
                  <a:srgbClr val="660066"/>
                </a:solidFill>
                <a:ea typeface="隶书" panose="02010509060101010101" pitchFamily="1" charset="-122"/>
              </a:rPr>
              <a:t>协议介绍</a:t>
            </a:r>
          </a:p>
        </p:txBody>
      </p:sp>
    </p:spTree>
    <p:extLst>
      <p:ext uri="{BB962C8B-B14F-4D97-AF65-F5344CB8AC3E}">
        <p14:creationId xmlns:p14="http://schemas.microsoft.com/office/powerpoint/2010/main" val="2515236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EBADCEC-4BFB-46C7-A1F9-8634A7250B27}"/>
              </a:ext>
            </a:extLst>
          </p:cNvPr>
          <p:cNvSpPr txBox="1"/>
          <p:nvPr/>
        </p:nvSpPr>
        <p:spPr>
          <a:xfrm>
            <a:off x="1043608" y="3284984"/>
            <a:ext cx="6912768" cy="2585323"/>
          </a:xfrm>
          <a:prstGeom prst="rect">
            <a:avLst/>
          </a:prstGeom>
          <a:noFill/>
        </p:spPr>
        <p:txBody>
          <a:bodyPr wrap="square">
            <a:spAutoFit/>
          </a:bodyPr>
          <a:lstStyle/>
          <a:p>
            <a:r>
              <a:rPr lang="en-US" altLang="zh-CN" sz="1800" dirty="0"/>
              <a:t>MQTT</a:t>
            </a:r>
            <a:r>
              <a:rPr lang="zh-CN" altLang="en-US" dirty="0"/>
              <a:t>是为大量计算能力有限且工作在低带宽、不可靠网络的远程传感器和控制设备通讯而设计的一种协议。</a:t>
            </a:r>
          </a:p>
          <a:p>
            <a:endParaRPr lang="zh-CN" altLang="en-US" dirty="0"/>
          </a:p>
          <a:p>
            <a:r>
              <a:rPr lang="en-US" altLang="zh-CN" dirty="0"/>
              <a:t>HTTP</a:t>
            </a:r>
            <a:r>
              <a:rPr lang="zh-CN" altLang="en-US" dirty="0"/>
              <a:t>是适合使用在性能好一些的终端上，相对以上一些比较重，对设备要求相对高一些。不适合</a:t>
            </a:r>
            <a:r>
              <a:rPr lang="en-US" altLang="zh-CN" dirty="0"/>
              <a:t>M2M</a:t>
            </a:r>
            <a:r>
              <a:rPr lang="zh-CN" altLang="en-US" dirty="0"/>
              <a:t>的场景。</a:t>
            </a:r>
          </a:p>
          <a:p>
            <a:endParaRPr lang="zh-CN" altLang="en-US" dirty="0"/>
          </a:p>
          <a:p>
            <a:r>
              <a:rPr lang="en-US" altLang="zh-CN" sz="1800" dirty="0"/>
              <a:t>MQTT</a:t>
            </a:r>
            <a:r>
              <a:rPr lang="zh-CN" altLang="en-US" dirty="0"/>
              <a:t>是以数据为中心，数据量一般比较小；</a:t>
            </a:r>
          </a:p>
          <a:p>
            <a:endParaRPr lang="zh-CN" altLang="en-US" dirty="0"/>
          </a:p>
          <a:p>
            <a:r>
              <a:rPr lang="en-US" altLang="zh-CN" dirty="0"/>
              <a:t>HTTP</a:t>
            </a:r>
            <a:r>
              <a:rPr lang="zh-CN" altLang="en-US" dirty="0"/>
              <a:t>是以文本为中心，数据量一般比较大。</a:t>
            </a:r>
          </a:p>
        </p:txBody>
      </p:sp>
      <p:sp>
        <p:nvSpPr>
          <p:cNvPr id="5" name="文本框 4">
            <a:extLst>
              <a:ext uri="{FF2B5EF4-FFF2-40B4-BE49-F238E27FC236}">
                <a16:creationId xmlns:a16="http://schemas.microsoft.com/office/drawing/2014/main" id="{9979ECF9-81C4-4405-90EE-D28D6038DA79}"/>
              </a:ext>
            </a:extLst>
          </p:cNvPr>
          <p:cNvSpPr txBox="1"/>
          <p:nvPr/>
        </p:nvSpPr>
        <p:spPr>
          <a:xfrm>
            <a:off x="611560" y="1196752"/>
            <a:ext cx="8064896" cy="1569660"/>
          </a:xfrm>
          <a:prstGeom prst="rect">
            <a:avLst/>
          </a:prstGeom>
          <a:noFill/>
        </p:spPr>
        <p:txBody>
          <a:bodyPr wrap="square">
            <a:spAutoFit/>
          </a:bodyPr>
          <a:lstStyle/>
          <a:p>
            <a:r>
              <a:rPr lang="en-US" altLang="zh-CN" sz="2400" dirty="0"/>
              <a:t>MQTT</a:t>
            </a:r>
            <a:r>
              <a:rPr lang="zh-CN" altLang="en-US" sz="2400" dirty="0"/>
              <a:t>（</a:t>
            </a:r>
            <a:r>
              <a:rPr lang="en-US" altLang="zh-CN" sz="2400" dirty="0"/>
              <a:t>Message Queuing Telemetry Transport</a:t>
            </a:r>
            <a:r>
              <a:rPr lang="zh-CN" altLang="en-US" sz="2400" dirty="0"/>
              <a:t>，消息队列遥测传输协议），是一种基于发布</a:t>
            </a:r>
            <a:r>
              <a:rPr lang="en-US" altLang="zh-CN" sz="2400" dirty="0"/>
              <a:t>/</a:t>
            </a:r>
            <a:r>
              <a:rPr lang="zh-CN" altLang="en-US" sz="2400" dirty="0"/>
              <a:t>订阅（</a:t>
            </a:r>
            <a:r>
              <a:rPr lang="en-US" altLang="zh-CN" sz="2400" dirty="0"/>
              <a:t>publish/subscribe</a:t>
            </a:r>
            <a:r>
              <a:rPr lang="zh-CN" altLang="en-US" sz="2400" dirty="0"/>
              <a:t>）模式的</a:t>
            </a:r>
            <a:r>
              <a:rPr lang="en-US" altLang="zh-CN" sz="2400" dirty="0"/>
              <a:t>“</a:t>
            </a:r>
            <a:r>
              <a:rPr lang="zh-CN" altLang="en-US" sz="2400" dirty="0"/>
              <a:t>轻量级</a:t>
            </a:r>
            <a:r>
              <a:rPr lang="en-US" altLang="zh-CN" sz="2400" dirty="0"/>
              <a:t>”</a:t>
            </a:r>
            <a:r>
              <a:rPr lang="zh-CN" altLang="en-US" sz="2400" dirty="0"/>
              <a:t>通讯协议，该协议构建于</a:t>
            </a:r>
            <a:r>
              <a:rPr lang="en-US" altLang="zh-CN" sz="2400" dirty="0"/>
              <a:t>TCP/IP</a:t>
            </a:r>
            <a:r>
              <a:rPr lang="zh-CN" altLang="en-US" sz="2400" dirty="0"/>
              <a:t>协议上。</a:t>
            </a:r>
          </a:p>
        </p:txBody>
      </p:sp>
    </p:spTree>
    <p:extLst>
      <p:ext uri="{BB962C8B-B14F-4D97-AF65-F5344CB8AC3E}">
        <p14:creationId xmlns:p14="http://schemas.microsoft.com/office/powerpoint/2010/main" val="3658401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6310D1-E3F5-44B8-BCC4-45763C88CAFC}"/>
              </a:ext>
            </a:extLst>
          </p:cNvPr>
          <p:cNvPicPr>
            <a:picLocks noChangeAspect="1"/>
          </p:cNvPicPr>
          <p:nvPr/>
        </p:nvPicPr>
        <p:blipFill>
          <a:blip r:embed="rId3"/>
          <a:stretch>
            <a:fillRect/>
          </a:stretch>
        </p:blipFill>
        <p:spPr>
          <a:xfrm>
            <a:off x="493568" y="2420887"/>
            <a:ext cx="4435911" cy="2667197"/>
          </a:xfrm>
          <a:prstGeom prst="rect">
            <a:avLst/>
          </a:prstGeom>
        </p:spPr>
      </p:pic>
      <p:sp>
        <p:nvSpPr>
          <p:cNvPr id="4" name="文本框 3">
            <a:extLst>
              <a:ext uri="{FF2B5EF4-FFF2-40B4-BE49-F238E27FC236}">
                <a16:creationId xmlns:a16="http://schemas.microsoft.com/office/drawing/2014/main" id="{7CBCF3C6-9FD0-4187-8581-6898CA437AFB}"/>
              </a:ext>
            </a:extLst>
          </p:cNvPr>
          <p:cNvSpPr txBox="1"/>
          <p:nvPr/>
        </p:nvSpPr>
        <p:spPr>
          <a:xfrm>
            <a:off x="5283617" y="2230992"/>
            <a:ext cx="3401870" cy="3046988"/>
          </a:xfrm>
          <a:prstGeom prst="rect">
            <a:avLst/>
          </a:prstGeom>
          <a:noFill/>
        </p:spPr>
        <p:txBody>
          <a:bodyPr wrap="square">
            <a:spAutoFit/>
          </a:bodyPr>
          <a:lstStyle/>
          <a:p>
            <a:r>
              <a:rPr lang="en-US" altLang="zh-CN" sz="2400" dirty="0"/>
              <a:t>24</a:t>
            </a:r>
            <a:r>
              <a:rPr lang="zh-CN" altLang="en-US" sz="2400" dirty="0"/>
              <a:t>小时</a:t>
            </a:r>
            <a:r>
              <a:rPr lang="en-US" altLang="zh-CN" sz="2400" dirty="0"/>
              <a:t>ATM</a:t>
            </a:r>
            <a:r>
              <a:rPr lang="zh-CN" altLang="en-US" sz="2400" dirty="0"/>
              <a:t>式自助售药机支持用户线下</a:t>
            </a:r>
            <a:r>
              <a:rPr lang="en-US" altLang="zh-CN" sz="2400" dirty="0"/>
              <a:t>24h</a:t>
            </a:r>
            <a:r>
              <a:rPr lang="zh-CN" altLang="en-US" sz="2400" dirty="0"/>
              <a:t>到店扫码付款，当场取货；线上平台下单，骑手限时送达。同时提供完备的商户管理后台，可以进行订单管理、货道管理与财务管理。</a:t>
            </a:r>
          </a:p>
        </p:txBody>
      </p:sp>
      <p:sp>
        <p:nvSpPr>
          <p:cNvPr id="5" name="矩形 4">
            <a:extLst>
              <a:ext uri="{FF2B5EF4-FFF2-40B4-BE49-F238E27FC236}">
                <a16:creationId xmlns:a16="http://schemas.microsoft.com/office/drawing/2014/main" id="{FD511B7F-2B3D-424E-B5B6-2B0967986F74}"/>
              </a:ext>
            </a:extLst>
          </p:cNvPr>
          <p:cNvSpPr/>
          <p:nvPr/>
        </p:nvSpPr>
        <p:spPr>
          <a:xfrm>
            <a:off x="2195736" y="1052736"/>
            <a:ext cx="5004556" cy="646331"/>
          </a:xfrm>
          <a:prstGeom prst="rect">
            <a:avLst/>
          </a:prstGeom>
        </p:spPr>
        <p:txBody>
          <a:bodyPr wrap="square">
            <a:spAutoFit/>
          </a:bodyPr>
          <a:lstStyle/>
          <a:p>
            <a:r>
              <a:rPr lang="zh-CN" altLang="en-US" sz="3600" b="1" dirty="0">
                <a:latin typeface="黑体" panose="02010609060101010101" pitchFamily="49" charset="-122"/>
                <a:ea typeface="黑体" panose="02010609060101010101" pitchFamily="49" charset="-122"/>
                <a:cs typeface="+mj-cs"/>
              </a:rPr>
              <a:t>阿里云</a:t>
            </a:r>
            <a:r>
              <a:rPr lang="en-US" altLang="zh-CN" sz="3600" b="1" dirty="0">
                <a:latin typeface="黑体" panose="02010609060101010101" pitchFamily="49" charset="-122"/>
                <a:ea typeface="黑体" panose="02010609060101010101" pitchFamily="49" charset="-122"/>
                <a:cs typeface="+mj-cs"/>
              </a:rPr>
              <a:t>Link Platform</a:t>
            </a:r>
            <a:endParaRPr lang="zh-CN" altLang="en-US" sz="3600" b="1" dirty="0">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1075894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4AC8802-AC37-4D29-A30B-5B24A7BA65A4}"/>
              </a:ext>
            </a:extLst>
          </p:cNvPr>
          <p:cNvSpPr txBox="1"/>
          <p:nvPr/>
        </p:nvSpPr>
        <p:spPr>
          <a:xfrm>
            <a:off x="0" y="980728"/>
            <a:ext cx="9144000" cy="646331"/>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MQTT</a:t>
            </a:r>
            <a:r>
              <a:rPr lang="zh-CN" altLang="en-US" sz="3600" b="1" dirty="0">
                <a:solidFill>
                  <a:srgbClr val="660066"/>
                </a:solidFill>
                <a:ea typeface="隶书" panose="02010509060101010101" pitchFamily="1" charset="-122"/>
                <a:cs typeface="+mj-cs"/>
              </a:rPr>
              <a:t>协议原理</a:t>
            </a:r>
          </a:p>
        </p:txBody>
      </p:sp>
      <p:pic>
        <p:nvPicPr>
          <p:cNvPr id="4" name="图片 3">
            <a:extLst>
              <a:ext uri="{FF2B5EF4-FFF2-40B4-BE49-F238E27FC236}">
                <a16:creationId xmlns:a16="http://schemas.microsoft.com/office/drawing/2014/main" id="{C5ED7B41-38A8-4828-A0BD-27DB3A30A033}"/>
              </a:ext>
            </a:extLst>
          </p:cNvPr>
          <p:cNvPicPr>
            <a:picLocks noChangeAspect="1"/>
          </p:cNvPicPr>
          <p:nvPr/>
        </p:nvPicPr>
        <p:blipFill>
          <a:blip r:embed="rId2"/>
          <a:stretch>
            <a:fillRect/>
          </a:stretch>
        </p:blipFill>
        <p:spPr>
          <a:xfrm>
            <a:off x="0" y="2533650"/>
            <a:ext cx="9144000" cy="1790700"/>
          </a:xfrm>
          <a:prstGeom prst="rect">
            <a:avLst/>
          </a:prstGeom>
        </p:spPr>
      </p:pic>
      <p:sp>
        <p:nvSpPr>
          <p:cNvPr id="5" name="文本框 4">
            <a:extLst>
              <a:ext uri="{FF2B5EF4-FFF2-40B4-BE49-F238E27FC236}">
                <a16:creationId xmlns:a16="http://schemas.microsoft.com/office/drawing/2014/main" id="{36B63038-8705-41DF-BDD3-2DEDC60DF730}"/>
              </a:ext>
            </a:extLst>
          </p:cNvPr>
          <p:cNvSpPr txBox="1"/>
          <p:nvPr/>
        </p:nvSpPr>
        <p:spPr>
          <a:xfrm>
            <a:off x="323528" y="1895688"/>
            <a:ext cx="4572000" cy="461665"/>
          </a:xfrm>
          <a:prstGeom prst="rect">
            <a:avLst/>
          </a:prstGeom>
          <a:noFill/>
        </p:spPr>
        <p:txBody>
          <a:bodyPr wrap="square">
            <a:spAutoFit/>
          </a:bodyPr>
          <a:lstStyle/>
          <a:p>
            <a:r>
              <a:rPr lang="zh-CN" altLang="en-US" sz="2400" dirty="0"/>
              <a:t>协议实现方式</a:t>
            </a:r>
          </a:p>
        </p:txBody>
      </p:sp>
      <p:sp>
        <p:nvSpPr>
          <p:cNvPr id="6" name="文本框 5">
            <a:extLst>
              <a:ext uri="{FF2B5EF4-FFF2-40B4-BE49-F238E27FC236}">
                <a16:creationId xmlns:a16="http://schemas.microsoft.com/office/drawing/2014/main" id="{BBDE83E8-B50F-4A46-A4CF-D01CFE9B08A3}"/>
              </a:ext>
            </a:extLst>
          </p:cNvPr>
          <p:cNvSpPr txBox="1"/>
          <p:nvPr/>
        </p:nvSpPr>
        <p:spPr>
          <a:xfrm>
            <a:off x="0" y="4783595"/>
            <a:ext cx="9144000" cy="1200329"/>
          </a:xfrm>
          <a:prstGeom prst="rect">
            <a:avLst/>
          </a:prstGeom>
          <a:noFill/>
        </p:spPr>
        <p:txBody>
          <a:bodyPr wrap="square">
            <a:spAutoFit/>
          </a:bodyPr>
          <a:lstStyle/>
          <a:p>
            <a:r>
              <a:rPr lang="zh-CN" altLang="en-US" dirty="0"/>
              <a:t>      </a:t>
            </a:r>
            <a:r>
              <a:rPr lang="zh-CN" altLang="en-US" sz="2400" dirty="0"/>
              <a:t>在</a:t>
            </a:r>
            <a:r>
              <a:rPr lang="en-US" altLang="zh-CN" sz="2400" dirty="0"/>
              <a:t>MQTT</a:t>
            </a:r>
            <a:r>
              <a:rPr lang="zh-CN" altLang="en-US" sz="2400" dirty="0"/>
              <a:t>协议框架图中，我们可以看到有三种角色：代理服务器、发布者客户端以及订阅者客户端。我们需要注意的是发布者客户端也可以是订阅者客户端，甚至可以订阅自己发布的消息。</a:t>
            </a:r>
          </a:p>
        </p:txBody>
      </p:sp>
    </p:spTree>
    <p:extLst>
      <p:ext uri="{BB962C8B-B14F-4D97-AF65-F5344CB8AC3E}">
        <p14:creationId xmlns:p14="http://schemas.microsoft.com/office/powerpoint/2010/main" val="2172983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A4461D0-42F4-47F3-8CBE-1E54FDBB043A}"/>
              </a:ext>
            </a:extLst>
          </p:cNvPr>
          <p:cNvSpPr txBox="1"/>
          <p:nvPr/>
        </p:nvSpPr>
        <p:spPr>
          <a:xfrm>
            <a:off x="0" y="1052736"/>
            <a:ext cx="9144000" cy="646331"/>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以智慧小屋为例</a:t>
            </a:r>
          </a:p>
        </p:txBody>
      </p:sp>
      <p:pic>
        <p:nvPicPr>
          <p:cNvPr id="6" name="图片 5">
            <a:extLst>
              <a:ext uri="{FF2B5EF4-FFF2-40B4-BE49-F238E27FC236}">
                <a16:creationId xmlns:a16="http://schemas.microsoft.com/office/drawing/2014/main" id="{4760DE2C-249C-4536-84BF-F5B941B13EBB}"/>
              </a:ext>
            </a:extLst>
          </p:cNvPr>
          <p:cNvPicPr>
            <a:picLocks noChangeAspect="1"/>
          </p:cNvPicPr>
          <p:nvPr/>
        </p:nvPicPr>
        <p:blipFill>
          <a:blip r:embed="rId2"/>
          <a:stretch>
            <a:fillRect/>
          </a:stretch>
        </p:blipFill>
        <p:spPr>
          <a:xfrm>
            <a:off x="90110" y="1786685"/>
            <a:ext cx="9089104" cy="2058753"/>
          </a:xfrm>
          <a:prstGeom prst="rect">
            <a:avLst/>
          </a:prstGeom>
        </p:spPr>
      </p:pic>
      <p:sp>
        <p:nvSpPr>
          <p:cNvPr id="8" name="文本框 7">
            <a:extLst>
              <a:ext uri="{FF2B5EF4-FFF2-40B4-BE49-F238E27FC236}">
                <a16:creationId xmlns:a16="http://schemas.microsoft.com/office/drawing/2014/main" id="{3C80B447-F49D-4FB9-9EB6-A40AB50260B4}"/>
              </a:ext>
            </a:extLst>
          </p:cNvPr>
          <p:cNvSpPr txBox="1"/>
          <p:nvPr/>
        </p:nvSpPr>
        <p:spPr>
          <a:xfrm>
            <a:off x="0" y="3933056"/>
            <a:ext cx="9144000" cy="2677656"/>
          </a:xfrm>
          <a:prstGeom prst="rect">
            <a:avLst/>
          </a:prstGeom>
          <a:noFill/>
        </p:spPr>
        <p:txBody>
          <a:bodyPr wrap="square">
            <a:spAutoFit/>
          </a:bodyPr>
          <a:lstStyle/>
          <a:p>
            <a:r>
              <a:rPr lang="zh-CN" altLang="en-US" sz="2400" dirty="0"/>
              <a:t>我们想要在在手机端</a:t>
            </a:r>
            <a:r>
              <a:rPr lang="en-US" altLang="zh-CN" sz="2400" dirty="0"/>
              <a:t>APP</a:t>
            </a:r>
            <a:r>
              <a:rPr lang="zh-CN" altLang="en-US" sz="2400" dirty="0"/>
              <a:t>获取到智慧小屋的温度信息：</a:t>
            </a:r>
            <a:endParaRPr lang="en-US" altLang="zh-CN" sz="2400" dirty="0"/>
          </a:p>
          <a:p>
            <a:r>
              <a:rPr lang="en-US" altLang="zh-CN" sz="2400" dirty="0"/>
              <a:t>   1.</a:t>
            </a:r>
            <a:r>
              <a:rPr lang="zh-CN" altLang="en-US" sz="2400" dirty="0"/>
              <a:t>在智慧小屋端通过温度传感器获取到温度信息，通过</a:t>
            </a:r>
            <a:r>
              <a:rPr lang="en-US" altLang="zh-CN" sz="2400" dirty="0"/>
              <a:t>WIFI</a:t>
            </a:r>
            <a:r>
              <a:rPr lang="zh-CN" altLang="en-US" sz="2400" dirty="0"/>
              <a:t>上传一个智慧小屋主题为“温度”的数据。</a:t>
            </a:r>
            <a:endParaRPr lang="en-US" altLang="zh-CN" sz="2400" dirty="0"/>
          </a:p>
          <a:p>
            <a:r>
              <a:rPr lang="en-US" altLang="zh-CN" sz="2400" dirty="0"/>
              <a:t>   2.</a:t>
            </a:r>
            <a:r>
              <a:rPr lang="zh-CN" altLang="en-US" sz="2400" dirty="0"/>
              <a:t>云端收到这条信息，将其放置到智慧小屋设备的“温度”主题中。</a:t>
            </a:r>
            <a:endParaRPr lang="en-US" altLang="zh-CN" sz="2400" dirty="0"/>
          </a:p>
          <a:p>
            <a:r>
              <a:rPr lang="en-US" altLang="zh-CN" sz="2400" dirty="0"/>
              <a:t>   3.</a:t>
            </a:r>
            <a:r>
              <a:rPr lang="zh-CN" altLang="en-US" sz="2400" dirty="0"/>
              <a:t>由于手机</a:t>
            </a:r>
            <a:r>
              <a:rPr lang="en-US" altLang="zh-CN" sz="2400" dirty="0"/>
              <a:t>APP</a:t>
            </a:r>
            <a:r>
              <a:rPr lang="zh-CN" altLang="en-US" sz="2400" dirty="0"/>
              <a:t>订阅了智慧小屋“温度”主题，在有智慧小屋新的温度消息传递过来，云端推送了该主题的数据给手机。</a:t>
            </a:r>
          </a:p>
        </p:txBody>
      </p:sp>
    </p:spTree>
    <p:extLst>
      <p:ext uri="{BB962C8B-B14F-4D97-AF65-F5344CB8AC3E}">
        <p14:creationId xmlns:p14="http://schemas.microsoft.com/office/powerpoint/2010/main" val="1746412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F46CAA-8157-400D-9E27-8E803D1DD6A0}"/>
              </a:ext>
            </a:extLst>
          </p:cNvPr>
          <p:cNvSpPr txBox="1"/>
          <p:nvPr/>
        </p:nvSpPr>
        <p:spPr>
          <a:xfrm>
            <a:off x="179512" y="1308031"/>
            <a:ext cx="8856984" cy="4154984"/>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发布者和订阅者的解耦（</a:t>
            </a:r>
            <a:r>
              <a:rPr lang="en-US" altLang="zh-CN" sz="3600" b="1" dirty="0">
                <a:solidFill>
                  <a:srgbClr val="660066"/>
                </a:solidFill>
                <a:ea typeface="隶书" panose="02010509060101010101" pitchFamily="1" charset="-122"/>
                <a:cs typeface="+mj-cs"/>
              </a:rPr>
              <a:t>decouple</a:t>
            </a:r>
            <a:r>
              <a:rPr lang="zh-CN" altLang="en-US" sz="3600" b="1" dirty="0">
                <a:solidFill>
                  <a:srgbClr val="660066"/>
                </a:solidFill>
                <a:ea typeface="隶书" panose="02010509060101010101" pitchFamily="1" charset="-122"/>
                <a:cs typeface="+mj-cs"/>
              </a:rPr>
              <a:t>）</a:t>
            </a:r>
            <a:endParaRPr lang="en-US" altLang="zh-CN" sz="3600" b="1" dirty="0">
              <a:solidFill>
                <a:srgbClr val="660066"/>
              </a:solidFill>
              <a:ea typeface="隶书" panose="02010509060101010101" pitchFamily="1" charset="-122"/>
              <a:cs typeface="+mj-cs"/>
            </a:endParaRPr>
          </a:p>
          <a:p>
            <a:pPr algn="ctr"/>
            <a:endParaRPr lang="en-US" altLang="zh-CN" sz="3600" b="1" dirty="0">
              <a:solidFill>
                <a:srgbClr val="660066"/>
              </a:solidFill>
              <a:ea typeface="隶书" panose="02010509060101010101" pitchFamily="1" charset="-122"/>
              <a:cs typeface="+mj-cs"/>
            </a:endParaRPr>
          </a:p>
          <a:p>
            <a:r>
              <a:rPr lang="en-US" altLang="zh-CN" sz="2400" dirty="0"/>
              <a:t>MQTT</a:t>
            </a:r>
            <a:r>
              <a:rPr lang="zh-CN" altLang="en-US" sz="2400" dirty="0"/>
              <a:t>采用代理的发布</a:t>
            </a:r>
            <a:r>
              <a:rPr lang="en-US" altLang="zh-CN" sz="2400" dirty="0"/>
              <a:t>/</a:t>
            </a:r>
            <a:r>
              <a:rPr lang="zh-CN" altLang="en-US" sz="2400" dirty="0"/>
              <a:t>订阅模式实现了发布者和订阅者的解耦（</a:t>
            </a:r>
            <a:r>
              <a:rPr lang="en-US" altLang="zh-CN" sz="2400" dirty="0"/>
              <a:t>decouple</a:t>
            </a:r>
            <a:r>
              <a:rPr lang="zh-CN" altLang="en-US" sz="2400" dirty="0"/>
              <a:t>）</a:t>
            </a:r>
            <a:endParaRPr lang="en-US" altLang="zh-CN" sz="2400" dirty="0"/>
          </a:p>
          <a:p>
            <a:pPr marL="285750" indent="-285750">
              <a:buFont typeface="Wingdings" panose="05000000000000000000" pitchFamily="2" charset="2"/>
              <a:buChar char="u"/>
            </a:pPr>
            <a:r>
              <a:rPr lang="zh-CN" altLang="en-US" sz="2400" dirty="0">
                <a:solidFill>
                  <a:srgbClr val="FF0000"/>
                </a:solidFill>
              </a:rPr>
              <a:t>空间上解耦</a:t>
            </a:r>
            <a:r>
              <a:rPr lang="zh-CN" altLang="en-US" sz="2400" dirty="0"/>
              <a:t>：传送消息不需要知道对方的</a:t>
            </a:r>
            <a:r>
              <a:rPr lang="en-US" altLang="zh-CN" sz="2400" dirty="0"/>
              <a:t>IP</a:t>
            </a:r>
            <a:r>
              <a:rPr lang="zh-CN" altLang="en-US" sz="2400" dirty="0"/>
              <a:t>地址和端口，只需要和服务器通信即可，发布者和订阅者都一样</a:t>
            </a:r>
            <a:endParaRPr lang="en-US" altLang="zh-CN" sz="2400" dirty="0"/>
          </a:p>
          <a:p>
            <a:pPr marL="285750" indent="-285750">
              <a:buFont typeface="Wingdings" panose="05000000000000000000" pitchFamily="2" charset="2"/>
              <a:buChar char="u"/>
            </a:pPr>
            <a:r>
              <a:rPr lang="zh-CN" altLang="en-US" sz="2400" dirty="0">
                <a:solidFill>
                  <a:srgbClr val="FF0000"/>
                </a:solidFill>
              </a:rPr>
              <a:t>时间上的解耦</a:t>
            </a:r>
            <a:r>
              <a:rPr lang="zh-CN" altLang="en-US" sz="2400" dirty="0"/>
              <a:t>：发布者和订阅者不需要同时在线，由于消息是暂存在服务器的，发布消息的时候，订阅者在不在线是不会影响发布者发布消息的。但是消息的传输必须通过</a:t>
            </a:r>
            <a:r>
              <a:rPr lang="en-US" altLang="zh-CN" sz="2400" dirty="0"/>
              <a:t>Topic</a:t>
            </a:r>
            <a:r>
              <a:rPr lang="zh-CN" altLang="en-US" sz="2400" dirty="0"/>
              <a:t>（主题）来进行，也就是发布者和订阅者都必须是同一个主题。</a:t>
            </a:r>
          </a:p>
        </p:txBody>
      </p:sp>
    </p:spTree>
    <p:extLst>
      <p:ext uri="{BB962C8B-B14F-4D97-AF65-F5344CB8AC3E}">
        <p14:creationId xmlns:p14="http://schemas.microsoft.com/office/powerpoint/2010/main" val="1294410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8C05368-C5B0-4E0E-B469-5DC05E071135}"/>
              </a:ext>
            </a:extLst>
          </p:cNvPr>
          <p:cNvSpPr txBox="1"/>
          <p:nvPr/>
        </p:nvSpPr>
        <p:spPr>
          <a:xfrm>
            <a:off x="0" y="1196752"/>
            <a:ext cx="9144000" cy="2862322"/>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MQTT</a:t>
            </a:r>
            <a:r>
              <a:rPr lang="zh-CN" altLang="en-US" sz="3600" b="1" dirty="0">
                <a:solidFill>
                  <a:srgbClr val="660066"/>
                </a:solidFill>
                <a:ea typeface="隶书" panose="02010509060101010101" pitchFamily="1" charset="-122"/>
                <a:cs typeface="+mj-cs"/>
              </a:rPr>
              <a:t>协议中三种身份</a:t>
            </a:r>
            <a:endParaRPr lang="en-US" altLang="zh-CN" sz="3600" b="1" dirty="0">
              <a:solidFill>
                <a:srgbClr val="660066"/>
              </a:solidFill>
              <a:ea typeface="隶书" panose="02010509060101010101" pitchFamily="1" charset="-122"/>
              <a:cs typeface="+mj-cs"/>
            </a:endParaRPr>
          </a:p>
          <a:p>
            <a:pPr marL="342900" indent="-342900">
              <a:buFont typeface="Wingdings" panose="05000000000000000000" pitchFamily="2" charset="2"/>
              <a:buChar char="u"/>
            </a:pPr>
            <a:r>
              <a:rPr lang="en-US" altLang="zh-CN" sz="2400" dirty="0"/>
              <a:t>MQTT</a:t>
            </a:r>
            <a:r>
              <a:rPr lang="zh-CN" altLang="en-US" sz="2400" dirty="0"/>
              <a:t>协议中有三种身份：发布者（</a:t>
            </a:r>
            <a:r>
              <a:rPr lang="en-US" altLang="zh-CN" sz="2400" dirty="0"/>
              <a:t>Publish</a:t>
            </a:r>
            <a:r>
              <a:rPr lang="zh-CN" altLang="en-US" sz="2400" dirty="0"/>
              <a:t>）、代理（</a:t>
            </a:r>
            <a:r>
              <a:rPr lang="en-US" altLang="zh-CN" sz="2400" dirty="0"/>
              <a:t>Broker</a:t>
            </a:r>
            <a:r>
              <a:rPr lang="zh-CN" altLang="en-US" sz="2400" dirty="0"/>
              <a:t>）（服务器）、订阅者（</a:t>
            </a:r>
            <a:r>
              <a:rPr lang="en-US" altLang="zh-CN" sz="2400" dirty="0"/>
              <a:t>Subscribe</a:t>
            </a:r>
            <a:r>
              <a:rPr lang="zh-CN" altLang="en-US" sz="2400" dirty="0"/>
              <a:t>）。</a:t>
            </a:r>
            <a:endParaRPr lang="en-US" altLang="zh-CN" sz="2400" dirty="0"/>
          </a:p>
          <a:p>
            <a:pPr marL="285750" indent="-285750">
              <a:buFont typeface="Wingdings" panose="05000000000000000000" pitchFamily="2" charset="2"/>
              <a:buChar char="u"/>
            </a:pPr>
            <a:r>
              <a:rPr lang="zh-CN" altLang="en-US" sz="2400" dirty="0"/>
              <a:t>消息的发布者和订阅者都是客户端，消息代理是服务器，消息发布者可以同时是订阅者。</a:t>
            </a:r>
            <a:endParaRPr lang="en-US" altLang="zh-CN" sz="2400" dirty="0"/>
          </a:p>
          <a:p>
            <a:pPr marL="285750" indent="-285750">
              <a:buFont typeface="Wingdings" panose="05000000000000000000" pitchFamily="2" charset="2"/>
              <a:buChar char="u"/>
            </a:pPr>
            <a:r>
              <a:rPr lang="en-US" altLang="zh-CN" sz="2400" dirty="0"/>
              <a:t>MQTT</a:t>
            </a:r>
            <a:r>
              <a:rPr lang="zh-CN" altLang="en-US" sz="2400" dirty="0"/>
              <a:t>中传输的消息分为：主题（</a:t>
            </a:r>
            <a:r>
              <a:rPr lang="en-US" altLang="zh-CN" sz="2400" dirty="0"/>
              <a:t>Topic</a:t>
            </a:r>
            <a:r>
              <a:rPr lang="zh-CN" altLang="en-US" sz="2400" dirty="0"/>
              <a:t>）和负载（</a:t>
            </a:r>
            <a:r>
              <a:rPr lang="en-US" altLang="zh-CN" sz="2400" dirty="0"/>
              <a:t>payload</a:t>
            </a:r>
            <a:r>
              <a:rPr lang="zh-CN" altLang="en-US" sz="2400" dirty="0"/>
              <a:t>）两部分：</a:t>
            </a:r>
          </a:p>
        </p:txBody>
      </p:sp>
      <p:sp>
        <p:nvSpPr>
          <p:cNvPr id="4" name="文本框 3">
            <a:extLst>
              <a:ext uri="{FF2B5EF4-FFF2-40B4-BE49-F238E27FC236}">
                <a16:creationId xmlns:a16="http://schemas.microsoft.com/office/drawing/2014/main" id="{85DE78E1-4BEF-40EF-B8D6-F31A23914459}"/>
              </a:ext>
            </a:extLst>
          </p:cNvPr>
          <p:cNvSpPr txBox="1"/>
          <p:nvPr/>
        </p:nvSpPr>
        <p:spPr>
          <a:xfrm>
            <a:off x="1259886" y="4059074"/>
            <a:ext cx="7344562" cy="1938992"/>
          </a:xfrm>
          <a:prstGeom prst="rect">
            <a:avLst/>
          </a:prstGeom>
          <a:noFill/>
        </p:spPr>
        <p:txBody>
          <a:bodyPr wrap="square">
            <a:spAutoFit/>
          </a:bodyPr>
          <a:lstStyle/>
          <a:p>
            <a:r>
              <a:rPr lang="en-US" altLang="zh-CN" sz="2400" dirty="0">
                <a:solidFill>
                  <a:srgbClr val="FF0000"/>
                </a:solidFill>
              </a:rPr>
              <a:t>Topic</a:t>
            </a:r>
            <a:r>
              <a:rPr lang="zh-CN" altLang="en-US" sz="2400" dirty="0"/>
              <a:t>：可以理解为消息的类型，订阅者订阅（</a:t>
            </a:r>
            <a:r>
              <a:rPr lang="en-US" altLang="zh-CN" sz="2400" dirty="0"/>
              <a:t>Subscribe</a:t>
            </a:r>
            <a:r>
              <a:rPr lang="zh-CN" altLang="en-US" sz="2400" dirty="0"/>
              <a:t>）后，就会收到该主题的消息内容（</a:t>
            </a:r>
            <a:r>
              <a:rPr lang="en-US" altLang="zh-CN" sz="2400" dirty="0"/>
              <a:t>payload</a:t>
            </a:r>
            <a:r>
              <a:rPr lang="zh-CN" altLang="en-US" sz="2400" dirty="0"/>
              <a:t>）。</a:t>
            </a:r>
            <a:endParaRPr lang="en-US" altLang="zh-CN" sz="2400" dirty="0"/>
          </a:p>
          <a:p>
            <a:r>
              <a:rPr lang="en-US" altLang="zh-CN" sz="2400" dirty="0">
                <a:solidFill>
                  <a:srgbClr val="FF0000"/>
                </a:solidFill>
              </a:rPr>
              <a:t>Payload</a:t>
            </a:r>
            <a:r>
              <a:rPr lang="zh-CN" altLang="en-US" sz="2400" dirty="0"/>
              <a:t>：可以理解为消息的内容，是指订阅者具体要使用的内容。</a:t>
            </a:r>
          </a:p>
        </p:txBody>
      </p:sp>
    </p:spTree>
    <p:extLst>
      <p:ext uri="{BB962C8B-B14F-4D97-AF65-F5344CB8AC3E}">
        <p14:creationId xmlns:p14="http://schemas.microsoft.com/office/powerpoint/2010/main" val="3844504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8F1F216-A1A2-4BD2-BD00-F05F584DDE07}"/>
              </a:ext>
            </a:extLst>
          </p:cNvPr>
          <p:cNvSpPr txBox="1"/>
          <p:nvPr/>
        </p:nvSpPr>
        <p:spPr>
          <a:xfrm>
            <a:off x="227219" y="1628800"/>
            <a:ext cx="8892480" cy="3231654"/>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MQTT</a:t>
            </a:r>
            <a:r>
              <a:rPr lang="zh-CN" altLang="en-US" sz="3600" b="1" dirty="0">
                <a:solidFill>
                  <a:srgbClr val="660066"/>
                </a:solidFill>
                <a:ea typeface="隶书" panose="02010509060101010101" pitchFamily="1" charset="-122"/>
                <a:cs typeface="+mj-cs"/>
              </a:rPr>
              <a:t>客户端的作用</a:t>
            </a:r>
            <a:endParaRPr lang="en-US" altLang="zh-CN" sz="3600" b="1" dirty="0">
              <a:solidFill>
                <a:srgbClr val="660066"/>
              </a:solidFill>
              <a:ea typeface="隶书" panose="02010509060101010101" pitchFamily="1" charset="-122"/>
              <a:cs typeface="+mj-cs"/>
            </a:endParaRPr>
          </a:p>
          <a:p>
            <a:pPr marL="285750" indent="-285750">
              <a:buFont typeface="Wingdings" panose="05000000000000000000" pitchFamily="2" charset="2"/>
              <a:buChar char="u"/>
            </a:pPr>
            <a:r>
              <a:rPr lang="zh-CN" altLang="en-US" sz="2400" dirty="0"/>
              <a:t>一个使用</a:t>
            </a:r>
            <a:r>
              <a:rPr lang="en-US" altLang="zh-CN" sz="2400" dirty="0"/>
              <a:t>MQTT</a:t>
            </a:r>
            <a:r>
              <a:rPr lang="zh-CN" altLang="en-US" sz="2400" dirty="0"/>
              <a:t>协议的应用程序或者设备，它总是建立到服务器的网络连接。</a:t>
            </a:r>
            <a:endParaRPr lang="en-US" altLang="zh-CN" sz="2400" dirty="0"/>
          </a:p>
          <a:p>
            <a:r>
              <a:rPr lang="zh-CN" altLang="en-US" sz="2400" dirty="0"/>
              <a:t>      客户端可以：</a:t>
            </a:r>
            <a:endParaRPr lang="en-US" altLang="zh-CN" sz="2400" dirty="0"/>
          </a:p>
          <a:p>
            <a:pPr marL="342900" indent="-342900">
              <a:buFont typeface="Wingdings" panose="05000000000000000000" pitchFamily="2" charset="2"/>
              <a:buChar char="l"/>
            </a:pPr>
            <a:r>
              <a:rPr lang="zh-CN" altLang="en-US" sz="2400" dirty="0"/>
              <a:t>发布其他客户端可能会订阅的信息</a:t>
            </a:r>
            <a:endParaRPr lang="en-US" altLang="zh-CN" sz="2400" dirty="0"/>
          </a:p>
          <a:p>
            <a:pPr marL="342900" indent="-342900">
              <a:buFont typeface="Wingdings" panose="05000000000000000000" pitchFamily="2" charset="2"/>
              <a:buChar char="l"/>
            </a:pPr>
            <a:r>
              <a:rPr lang="zh-CN" altLang="en-US" sz="2400" dirty="0"/>
              <a:t>订阅其它客户端发布的消息</a:t>
            </a:r>
            <a:endParaRPr lang="en-US" altLang="zh-CN" sz="2400" dirty="0"/>
          </a:p>
          <a:p>
            <a:pPr marL="342900" indent="-342900">
              <a:buFont typeface="Wingdings" panose="05000000000000000000" pitchFamily="2" charset="2"/>
              <a:buChar char="l"/>
            </a:pPr>
            <a:r>
              <a:rPr lang="zh-CN" altLang="en-US" sz="2400" dirty="0"/>
              <a:t>退订或删除应用程序的消息</a:t>
            </a:r>
            <a:endParaRPr lang="en-US" altLang="zh-CN" sz="2400" dirty="0"/>
          </a:p>
          <a:p>
            <a:pPr marL="342900" indent="-342900">
              <a:buFont typeface="Wingdings" panose="05000000000000000000" pitchFamily="2" charset="2"/>
              <a:buChar char="l"/>
            </a:pPr>
            <a:r>
              <a:rPr lang="zh-CN" altLang="en-US" sz="2400" dirty="0"/>
              <a:t>断开与服务器连接</a:t>
            </a:r>
          </a:p>
        </p:txBody>
      </p:sp>
    </p:spTree>
    <p:extLst>
      <p:ext uri="{BB962C8B-B14F-4D97-AF65-F5344CB8AC3E}">
        <p14:creationId xmlns:p14="http://schemas.microsoft.com/office/powerpoint/2010/main" val="1180032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3E597DA-72F3-4E3F-9DCB-7283B2968A8B}"/>
              </a:ext>
            </a:extLst>
          </p:cNvPr>
          <p:cNvSpPr txBox="1"/>
          <p:nvPr/>
        </p:nvSpPr>
        <p:spPr>
          <a:xfrm>
            <a:off x="0" y="2000528"/>
            <a:ext cx="9144000" cy="3231654"/>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MQTT</a:t>
            </a:r>
            <a:r>
              <a:rPr lang="zh-CN" altLang="en-US" sz="3600" b="1" dirty="0">
                <a:solidFill>
                  <a:srgbClr val="660066"/>
                </a:solidFill>
                <a:ea typeface="隶书" panose="02010509060101010101" pitchFamily="1" charset="-122"/>
                <a:cs typeface="+mj-cs"/>
              </a:rPr>
              <a:t>服务器的作用</a:t>
            </a:r>
            <a:endParaRPr lang="en-US" altLang="zh-CN" sz="3600" b="1" dirty="0">
              <a:solidFill>
                <a:srgbClr val="660066"/>
              </a:solidFill>
              <a:ea typeface="隶书" panose="02010509060101010101" pitchFamily="1" charset="-122"/>
              <a:cs typeface="+mj-cs"/>
            </a:endParaRPr>
          </a:p>
          <a:p>
            <a:pPr marL="342900" indent="-342900">
              <a:buFont typeface="Wingdings" panose="05000000000000000000" pitchFamily="2" charset="2"/>
              <a:buChar char="u"/>
            </a:pPr>
            <a:r>
              <a:rPr lang="en-US" altLang="zh-CN" sz="2400" dirty="0"/>
              <a:t>MQTT</a:t>
            </a:r>
            <a:r>
              <a:rPr lang="zh-CN" altLang="en-US" sz="2400" dirty="0"/>
              <a:t>服务器可以称为“消息代理”（</a:t>
            </a:r>
            <a:r>
              <a:rPr lang="en-US" altLang="zh-CN" sz="2400" dirty="0"/>
              <a:t>Broker</a:t>
            </a:r>
            <a:r>
              <a:rPr lang="zh-CN" altLang="en-US" sz="2400" dirty="0"/>
              <a:t>），可以是一个应用程序或一台设备。它是位于消息发布者和订阅者之间。</a:t>
            </a:r>
            <a:endParaRPr lang="en-US" altLang="zh-CN" sz="2400" dirty="0"/>
          </a:p>
          <a:p>
            <a:r>
              <a:rPr lang="en-US" altLang="zh-CN" sz="2400" dirty="0"/>
              <a:t>    </a:t>
            </a:r>
            <a:r>
              <a:rPr lang="zh-CN" altLang="en-US" sz="2400" dirty="0"/>
              <a:t>服务器可以：</a:t>
            </a:r>
            <a:endParaRPr lang="en-US" altLang="zh-CN" sz="2400" dirty="0"/>
          </a:p>
          <a:p>
            <a:pPr marL="342900" indent="-342900">
              <a:buFont typeface="Wingdings" panose="05000000000000000000" pitchFamily="2" charset="2"/>
              <a:buChar char="l"/>
            </a:pPr>
            <a:r>
              <a:rPr lang="zh-CN" altLang="en-US" sz="2400" dirty="0"/>
              <a:t>接收来自客户端发起的网络连接</a:t>
            </a:r>
            <a:endParaRPr lang="en-US" altLang="zh-CN" sz="2400" dirty="0"/>
          </a:p>
          <a:p>
            <a:pPr marL="342900" indent="-342900">
              <a:buFont typeface="Wingdings" panose="05000000000000000000" pitchFamily="2" charset="2"/>
              <a:buChar char="l"/>
            </a:pPr>
            <a:r>
              <a:rPr lang="zh-CN" altLang="en-US" sz="2400" dirty="0"/>
              <a:t>接收客户端发布的认证和授权信息</a:t>
            </a:r>
            <a:endParaRPr lang="en-US" altLang="zh-CN" sz="2400" dirty="0"/>
          </a:p>
          <a:p>
            <a:pPr marL="342900" indent="-342900">
              <a:buFont typeface="Wingdings" panose="05000000000000000000" pitchFamily="2" charset="2"/>
              <a:buChar char="l"/>
            </a:pPr>
            <a:r>
              <a:rPr lang="zh-CN" altLang="en-US" sz="2400" dirty="0"/>
              <a:t>处理来自客户端的订阅服务和退订服务请求</a:t>
            </a:r>
            <a:endParaRPr lang="en-US" altLang="zh-CN" sz="2400" dirty="0"/>
          </a:p>
          <a:p>
            <a:pPr marL="342900" indent="-342900">
              <a:buFont typeface="Wingdings" panose="05000000000000000000" pitchFamily="2" charset="2"/>
              <a:buChar char="l"/>
            </a:pPr>
            <a:r>
              <a:rPr lang="zh-CN" altLang="en-US" sz="2400" dirty="0"/>
              <a:t>将消息下发到订阅者</a:t>
            </a:r>
          </a:p>
        </p:txBody>
      </p:sp>
    </p:spTree>
    <p:extLst>
      <p:ext uri="{BB962C8B-B14F-4D97-AF65-F5344CB8AC3E}">
        <p14:creationId xmlns:p14="http://schemas.microsoft.com/office/powerpoint/2010/main" val="299339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6BD71B8-2EE1-4D8E-B7EA-CD971938FD4B}"/>
              </a:ext>
            </a:extLst>
          </p:cNvPr>
          <p:cNvSpPr txBox="1"/>
          <p:nvPr/>
        </p:nvSpPr>
        <p:spPr>
          <a:xfrm>
            <a:off x="0" y="1484784"/>
            <a:ext cx="9144000" cy="3600986"/>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MQTT</a:t>
            </a:r>
            <a:r>
              <a:rPr lang="zh-CN" altLang="en-US" sz="3600" b="1" dirty="0">
                <a:solidFill>
                  <a:srgbClr val="660066"/>
                </a:solidFill>
                <a:ea typeface="隶书" panose="02010509060101010101" pitchFamily="1" charset="-122"/>
                <a:cs typeface="+mj-cs"/>
              </a:rPr>
              <a:t>协议中的订阅、会话、主题</a:t>
            </a:r>
            <a:endParaRPr lang="en-US" altLang="zh-CN" sz="3600" b="1" dirty="0">
              <a:solidFill>
                <a:srgbClr val="660066"/>
              </a:solidFill>
              <a:ea typeface="隶书" panose="02010509060101010101" pitchFamily="1" charset="-122"/>
              <a:cs typeface="+mj-cs"/>
            </a:endParaRPr>
          </a:p>
          <a:p>
            <a:pPr marL="342900" indent="-342900">
              <a:buFont typeface="Wingdings" panose="05000000000000000000" pitchFamily="2" charset="2"/>
              <a:buChar char="u"/>
            </a:pPr>
            <a:r>
              <a:rPr lang="zh-CN" altLang="en-US" sz="2400" dirty="0"/>
              <a:t>订阅（</a:t>
            </a:r>
            <a:r>
              <a:rPr lang="en-US" altLang="zh-CN" sz="2400" dirty="0"/>
              <a:t>Subscription</a:t>
            </a:r>
            <a:r>
              <a:rPr lang="zh-CN" altLang="en-US" sz="2400" dirty="0"/>
              <a:t>）</a:t>
            </a:r>
            <a:endParaRPr lang="en-US" altLang="zh-CN" sz="2400" dirty="0"/>
          </a:p>
          <a:p>
            <a:r>
              <a:rPr lang="zh-CN" altLang="en-US" sz="2400" dirty="0"/>
              <a:t>        订阅包含主题筛选器（</a:t>
            </a:r>
            <a:r>
              <a:rPr lang="en-US" altLang="zh-CN" sz="2400" dirty="0"/>
              <a:t>Topic Filter</a:t>
            </a:r>
            <a:r>
              <a:rPr lang="zh-CN" altLang="en-US" sz="2400" dirty="0"/>
              <a:t>）和最大服务质量（</a:t>
            </a:r>
            <a:r>
              <a:rPr lang="en-US" altLang="zh-CN" sz="2400" dirty="0"/>
              <a:t>QoS</a:t>
            </a:r>
            <a:r>
              <a:rPr lang="zh-CN" altLang="en-US" sz="2400" dirty="0"/>
              <a:t>）。订阅会与一个会话（</a:t>
            </a:r>
            <a:r>
              <a:rPr lang="en-US" altLang="zh-CN" sz="2400" dirty="0"/>
              <a:t>Session</a:t>
            </a:r>
            <a:r>
              <a:rPr lang="zh-CN" altLang="en-US" sz="2400" dirty="0"/>
              <a:t>）关联。一个会话可以包含多个订阅。每一个会话中的每个订阅都有一个不同的主题筛选器。</a:t>
            </a:r>
            <a:endParaRPr lang="en-US" altLang="zh-CN" sz="2400" dirty="0"/>
          </a:p>
          <a:p>
            <a:pPr marL="342900" indent="-342900">
              <a:buFont typeface="Wingdings" panose="05000000000000000000" pitchFamily="2" charset="2"/>
              <a:buChar char="u"/>
            </a:pPr>
            <a:r>
              <a:rPr lang="zh-CN" altLang="en-US" sz="2400" dirty="0"/>
              <a:t>会话（</a:t>
            </a:r>
            <a:r>
              <a:rPr lang="en-US" altLang="zh-CN" sz="2400" dirty="0"/>
              <a:t>Session</a:t>
            </a:r>
            <a:r>
              <a:rPr lang="zh-CN" altLang="en-US" sz="2400" dirty="0"/>
              <a:t>）</a:t>
            </a:r>
            <a:endParaRPr lang="en-US" altLang="zh-CN" sz="2400" dirty="0"/>
          </a:p>
          <a:p>
            <a:r>
              <a:rPr lang="zh-CN" altLang="en-US" sz="2400" dirty="0"/>
              <a:t>        每个客户端与服务器建立连接后就是一个会话，客户端和服务器之间有状态交互。会话存在于一个网络之间，也可能在客户端和服务器之间跨越多个连续的网络连接。</a:t>
            </a:r>
            <a:endParaRPr lang="en-US" altLang="zh-CN" sz="2400" dirty="0"/>
          </a:p>
        </p:txBody>
      </p:sp>
    </p:spTree>
    <p:extLst>
      <p:ext uri="{BB962C8B-B14F-4D97-AF65-F5344CB8AC3E}">
        <p14:creationId xmlns:p14="http://schemas.microsoft.com/office/powerpoint/2010/main" val="25000788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2589B2B-C8DF-4B07-87B1-28636F62E839}"/>
              </a:ext>
            </a:extLst>
          </p:cNvPr>
          <p:cNvSpPr txBox="1"/>
          <p:nvPr/>
        </p:nvSpPr>
        <p:spPr>
          <a:xfrm>
            <a:off x="539552" y="1720840"/>
            <a:ext cx="8064896" cy="4154984"/>
          </a:xfrm>
          <a:prstGeom prst="rect">
            <a:avLst/>
          </a:prstGeom>
          <a:noFill/>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主题名（</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Topic Name</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连接到一个应用程序消息的标签，该标签与服务器的订阅相匹配。服务器会将消息发送给订阅所匹配标签的每个客户端。</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主题筛选器（</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Topic Filter</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一个对主题名通配符筛选器，在订阅表达式中使用，表示订阅所匹配到的多个主题，告诉服务器对哪些主题感兴趣，服务器将你感兴趣的主题进行过滤，推送给你需要的消息。</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u"/>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负载（</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Payload</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R="0" lvl="0" algn="l" defTabSz="914400" rtl="0" eaLnBrk="1" fontAlgn="base" latinLnBrk="0" hangingPunct="1">
              <a:lnSpc>
                <a:spcPct val="100000"/>
              </a:lnSpc>
              <a:spcBef>
                <a:spcPct val="0"/>
              </a:spcBef>
              <a:spcAft>
                <a:spcPct val="0"/>
              </a:spcAft>
              <a:buClrTx/>
              <a:buSzTx/>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消息订阅者所具体接收的内容。</a:t>
            </a:r>
          </a:p>
        </p:txBody>
      </p:sp>
    </p:spTree>
    <p:extLst>
      <p:ext uri="{BB962C8B-B14F-4D97-AF65-F5344CB8AC3E}">
        <p14:creationId xmlns:p14="http://schemas.microsoft.com/office/powerpoint/2010/main" val="2139388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4509121-B8E6-490D-96A0-5CD754DCFE01}"/>
              </a:ext>
            </a:extLst>
          </p:cNvPr>
          <p:cNvSpPr txBox="1"/>
          <p:nvPr/>
        </p:nvSpPr>
        <p:spPr>
          <a:xfrm>
            <a:off x="467544" y="1124744"/>
            <a:ext cx="8208912" cy="4708981"/>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MQTT</a:t>
            </a:r>
            <a:r>
              <a:rPr lang="zh-CN" altLang="en-US" sz="3600" b="1" dirty="0">
                <a:solidFill>
                  <a:srgbClr val="660066"/>
                </a:solidFill>
                <a:ea typeface="隶书" panose="02010509060101010101" pitchFamily="1" charset="-122"/>
                <a:cs typeface="+mj-cs"/>
              </a:rPr>
              <a:t>协议中的方法</a:t>
            </a:r>
            <a:endParaRPr lang="en-US" altLang="zh-CN" sz="3600" b="1" dirty="0">
              <a:solidFill>
                <a:srgbClr val="660066"/>
              </a:solidFill>
              <a:ea typeface="隶书" panose="02010509060101010101" pitchFamily="1" charset="-122"/>
              <a:cs typeface="+mj-cs"/>
            </a:endParaRPr>
          </a:p>
          <a:p>
            <a:pPr marL="342900" indent="-342900">
              <a:buFont typeface="Wingdings" panose="05000000000000000000" pitchFamily="2" charset="2"/>
              <a:buChar char="u"/>
            </a:pPr>
            <a:r>
              <a:rPr lang="en-US" altLang="zh-CN" sz="2400" dirty="0">
                <a:solidFill>
                  <a:srgbClr val="000000"/>
                </a:solidFill>
              </a:rPr>
              <a:t>MQTT</a:t>
            </a:r>
            <a:r>
              <a:rPr lang="zh-CN" altLang="en-US" sz="2400" dirty="0">
                <a:solidFill>
                  <a:srgbClr val="000000"/>
                </a:solidFill>
              </a:rPr>
              <a:t>协议中定义了一些方法（也被称为动作），来于表示对确定资源所进行操作。这个资源可以代表预先存在的数据或动态生成数据，这取决于服务器的实现。</a:t>
            </a:r>
            <a:endParaRPr lang="en-US" altLang="zh-CN" sz="2400" dirty="0">
              <a:solidFill>
                <a:srgbClr val="000000"/>
              </a:solidFill>
            </a:endParaRPr>
          </a:p>
          <a:p>
            <a:pPr marL="342900" indent="-342900">
              <a:buFont typeface="Wingdings" panose="05000000000000000000" pitchFamily="2" charset="2"/>
              <a:buChar char="u"/>
            </a:pPr>
            <a:r>
              <a:rPr lang="en-US" altLang="zh-CN" sz="2400" dirty="0">
                <a:solidFill>
                  <a:srgbClr val="000000"/>
                </a:solidFill>
              </a:rPr>
              <a:t>Connect</a:t>
            </a:r>
            <a:r>
              <a:rPr lang="zh-CN" altLang="en-US" sz="2400" dirty="0">
                <a:solidFill>
                  <a:srgbClr val="000000"/>
                </a:solidFill>
              </a:rPr>
              <a:t>：等待与服务器建立连接</a:t>
            </a:r>
            <a:endParaRPr lang="en-US" altLang="zh-CN" sz="2400" dirty="0">
              <a:solidFill>
                <a:srgbClr val="000000"/>
              </a:solidFill>
            </a:endParaRPr>
          </a:p>
          <a:p>
            <a:pPr marL="342900" indent="-342900">
              <a:buFont typeface="Wingdings" panose="05000000000000000000" pitchFamily="2" charset="2"/>
              <a:buChar char="u"/>
            </a:pPr>
            <a:r>
              <a:rPr lang="en-US" altLang="zh-CN" sz="2400" dirty="0">
                <a:solidFill>
                  <a:srgbClr val="000000"/>
                </a:solidFill>
              </a:rPr>
              <a:t>Disconnect</a:t>
            </a:r>
            <a:r>
              <a:rPr lang="zh-CN" altLang="en-US" sz="2400" dirty="0">
                <a:solidFill>
                  <a:srgbClr val="000000"/>
                </a:solidFill>
              </a:rPr>
              <a:t>：等待</a:t>
            </a:r>
            <a:r>
              <a:rPr lang="en-US" altLang="zh-CN" sz="2400" dirty="0">
                <a:solidFill>
                  <a:srgbClr val="000000"/>
                </a:solidFill>
              </a:rPr>
              <a:t>MQTT</a:t>
            </a:r>
            <a:r>
              <a:rPr lang="zh-CN" altLang="en-US" sz="2400" dirty="0">
                <a:solidFill>
                  <a:srgbClr val="000000"/>
                </a:solidFill>
              </a:rPr>
              <a:t>客户端完成所做的工作，并与服务器断开</a:t>
            </a:r>
            <a:r>
              <a:rPr lang="en-US" altLang="zh-CN" sz="2400" dirty="0">
                <a:solidFill>
                  <a:srgbClr val="000000"/>
                </a:solidFill>
              </a:rPr>
              <a:t>TCP/IP</a:t>
            </a:r>
            <a:r>
              <a:rPr lang="zh-CN" altLang="en-US" sz="2400" dirty="0">
                <a:solidFill>
                  <a:srgbClr val="000000"/>
                </a:solidFill>
              </a:rPr>
              <a:t>会话</a:t>
            </a:r>
            <a:endParaRPr lang="en-US" altLang="zh-CN" sz="2400" dirty="0">
              <a:solidFill>
                <a:srgbClr val="000000"/>
              </a:solidFill>
            </a:endParaRPr>
          </a:p>
          <a:p>
            <a:pPr marL="342900" indent="-342900">
              <a:buFont typeface="Wingdings" panose="05000000000000000000" pitchFamily="2" charset="2"/>
              <a:buChar char="u"/>
            </a:pPr>
            <a:r>
              <a:rPr lang="en-US" altLang="zh-CN" sz="2400" dirty="0">
                <a:solidFill>
                  <a:srgbClr val="000000"/>
                </a:solidFill>
              </a:rPr>
              <a:t>Subscribe</a:t>
            </a:r>
            <a:r>
              <a:rPr lang="zh-CN" altLang="en-US" sz="2400" dirty="0">
                <a:solidFill>
                  <a:srgbClr val="000000"/>
                </a:solidFill>
              </a:rPr>
              <a:t>：等待完成订阅</a:t>
            </a:r>
            <a:endParaRPr lang="en-US" altLang="zh-CN" sz="2400" dirty="0">
              <a:solidFill>
                <a:srgbClr val="000000"/>
              </a:solidFill>
            </a:endParaRPr>
          </a:p>
          <a:p>
            <a:pPr marL="342900" indent="-342900">
              <a:buFont typeface="Wingdings" panose="05000000000000000000" pitchFamily="2" charset="2"/>
              <a:buChar char="u"/>
            </a:pPr>
            <a:r>
              <a:rPr lang="en-US" altLang="zh-CN" sz="2400" dirty="0" err="1">
                <a:solidFill>
                  <a:srgbClr val="000000"/>
                </a:solidFill>
              </a:rPr>
              <a:t>UnSubscribe</a:t>
            </a:r>
            <a:r>
              <a:rPr lang="zh-CN" altLang="en-US" sz="2400" dirty="0">
                <a:solidFill>
                  <a:srgbClr val="000000"/>
                </a:solidFill>
              </a:rPr>
              <a:t>：等待服务器取消客户端的一个或多个</a:t>
            </a:r>
            <a:r>
              <a:rPr lang="en-US" altLang="zh-CN" sz="2400" dirty="0">
                <a:solidFill>
                  <a:srgbClr val="000000"/>
                </a:solidFill>
              </a:rPr>
              <a:t>topics</a:t>
            </a:r>
            <a:r>
              <a:rPr lang="zh-CN" altLang="en-US" sz="2400" dirty="0">
                <a:solidFill>
                  <a:srgbClr val="000000"/>
                </a:solidFill>
              </a:rPr>
              <a:t>订阅</a:t>
            </a:r>
            <a:endParaRPr lang="en-US" altLang="zh-CN" sz="2400" dirty="0">
              <a:solidFill>
                <a:srgbClr val="000000"/>
              </a:solidFill>
            </a:endParaRPr>
          </a:p>
          <a:p>
            <a:pPr marL="342900" indent="-342900">
              <a:buFont typeface="Wingdings" panose="05000000000000000000" pitchFamily="2" charset="2"/>
              <a:buChar char="u"/>
            </a:pPr>
            <a:r>
              <a:rPr lang="en-US" altLang="zh-CN" sz="2400" dirty="0">
                <a:solidFill>
                  <a:srgbClr val="000000"/>
                </a:solidFill>
              </a:rPr>
              <a:t>Publish</a:t>
            </a:r>
            <a:r>
              <a:rPr lang="zh-CN" altLang="en-US" sz="2400" dirty="0">
                <a:solidFill>
                  <a:srgbClr val="000000"/>
                </a:solidFill>
              </a:rPr>
              <a:t>：</a:t>
            </a:r>
            <a:r>
              <a:rPr lang="en-US" altLang="zh-CN" sz="2400" dirty="0">
                <a:solidFill>
                  <a:srgbClr val="000000"/>
                </a:solidFill>
              </a:rPr>
              <a:t>MQTT</a:t>
            </a:r>
            <a:r>
              <a:rPr lang="zh-CN" altLang="en-US" sz="2400" dirty="0">
                <a:solidFill>
                  <a:srgbClr val="000000"/>
                </a:solidFill>
              </a:rPr>
              <a:t>客户端发送消息请求，发送完成后返回应用程序线程。</a:t>
            </a:r>
          </a:p>
        </p:txBody>
      </p:sp>
    </p:spTree>
    <p:extLst>
      <p:ext uri="{BB962C8B-B14F-4D97-AF65-F5344CB8AC3E}">
        <p14:creationId xmlns:p14="http://schemas.microsoft.com/office/powerpoint/2010/main" val="4132144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A10551B-FA3C-4D96-8562-0B849B63793F}"/>
              </a:ext>
            </a:extLst>
          </p:cNvPr>
          <p:cNvSpPr txBox="1"/>
          <p:nvPr/>
        </p:nvSpPr>
        <p:spPr>
          <a:xfrm>
            <a:off x="611560" y="2000528"/>
            <a:ext cx="8064896" cy="2492990"/>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网络传输与应用消息</a:t>
            </a:r>
            <a:endParaRPr lang="en-US" altLang="zh-CN" sz="3600" b="1" dirty="0">
              <a:solidFill>
                <a:srgbClr val="660066"/>
              </a:solidFill>
              <a:ea typeface="隶书" panose="02010509060101010101" pitchFamily="1" charset="-122"/>
              <a:cs typeface="+mj-cs"/>
            </a:endParaRPr>
          </a:p>
          <a:p>
            <a:pPr marL="342900" indent="-342900">
              <a:buFont typeface="Wingdings" panose="05000000000000000000" pitchFamily="2" charset="2"/>
              <a:buChar char="u"/>
            </a:pPr>
            <a:r>
              <a:rPr lang="en-US" altLang="zh-CN" sz="2400" dirty="0">
                <a:solidFill>
                  <a:srgbClr val="000000"/>
                </a:solidFill>
              </a:rPr>
              <a:t>MQTT</a:t>
            </a:r>
            <a:r>
              <a:rPr lang="zh-CN" altLang="en-US" sz="2400" dirty="0">
                <a:solidFill>
                  <a:srgbClr val="000000"/>
                </a:solidFill>
              </a:rPr>
              <a:t>会构建底层网络传输：它将建立客户端到服务器的连接，提供两者之间的一个有序的、无损的、基于字节流的双向传输</a:t>
            </a:r>
            <a:endParaRPr lang="en-US" altLang="zh-CN" sz="2400" dirty="0">
              <a:solidFill>
                <a:srgbClr val="000000"/>
              </a:solidFill>
            </a:endParaRPr>
          </a:p>
          <a:p>
            <a:pPr marL="342900" indent="-342900">
              <a:buFont typeface="Wingdings" panose="05000000000000000000" pitchFamily="2" charset="2"/>
              <a:buChar char="u"/>
            </a:pPr>
            <a:r>
              <a:rPr lang="zh-CN" altLang="en-US" sz="2400" dirty="0">
                <a:solidFill>
                  <a:srgbClr val="000000"/>
                </a:solidFill>
              </a:rPr>
              <a:t>当应用数据通过</a:t>
            </a:r>
            <a:r>
              <a:rPr lang="en-US" altLang="zh-CN" sz="2400" dirty="0">
                <a:solidFill>
                  <a:srgbClr val="000000"/>
                </a:solidFill>
              </a:rPr>
              <a:t>MQTT</a:t>
            </a:r>
            <a:r>
              <a:rPr lang="zh-CN" altLang="en-US" sz="2400" dirty="0">
                <a:solidFill>
                  <a:srgbClr val="000000"/>
                </a:solidFill>
              </a:rPr>
              <a:t>网络发送时，</a:t>
            </a:r>
            <a:r>
              <a:rPr lang="en-US" altLang="zh-CN" sz="2400" dirty="0">
                <a:solidFill>
                  <a:srgbClr val="000000"/>
                </a:solidFill>
              </a:rPr>
              <a:t>MQTT</a:t>
            </a:r>
            <a:r>
              <a:rPr lang="zh-CN" altLang="en-US" sz="2400" dirty="0">
                <a:solidFill>
                  <a:srgbClr val="000000"/>
                </a:solidFill>
              </a:rPr>
              <a:t>会把与之相关的服务质量（</a:t>
            </a:r>
            <a:r>
              <a:rPr lang="en-US" altLang="zh-CN" sz="2400" dirty="0">
                <a:solidFill>
                  <a:srgbClr val="000000"/>
                </a:solidFill>
              </a:rPr>
              <a:t>QoS</a:t>
            </a:r>
            <a:r>
              <a:rPr lang="zh-CN" altLang="en-US" sz="2400" dirty="0">
                <a:solidFill>
                  <a:srgbClr val="000000"/>
                </a:solidFill>
              </a:rPr>
              <a:t>）和主题名（</a:t>
            </a:r>
            <a:r>
              <a:rPr lang="en-US" altLang="zh-CN" sz="2400" dirty="0">
                <a:solidFill>
                  <a:srgbClr val="000000"/>
                </a:solidFill>
              </a:rPr>
              <a:t>Topic</a:t>
            </a:r>
            <a:r>
              <a:rPr lang="zh-CN" altLang="en-US" sz="2400" dirty="0">
                <a:solidFill>
                  <a:srgbClr val="000000"/>
                </a:solidFill>
              </a:rPr>
              <a:t>）相关连。</a:t>
            </a:r>
          </a:p>
        </p:txBody>
      </p:sp>
    </p:spTree>
    <p:extLst>
      <p:ext uri="{BB962C8B-B14F-4D97-AF65-F5344CB8AC3E}">
        <p14:creationId xmlns:p14="http://schemas.microsoft.com/office/powerpoint/2010/main" val="2249268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77AB8E2-6771-DC48-B64B-C8E26320E5EA}"/>
              </a:ext>
            </a:extLst>
          </p:cNvPr>
          <p:cNvSpPr/>
          <p:nvPr/>
        </p:nvSpPr>
        <p:spPr>
          <a:xfrm>
            <a:off x="467544" y="1052736"/>
            <a:ext cx="8208912" cy="1384995"/>
          </a:xfrm>
          <a:prstGeom prst="rect">
            <a:avLst/>
          </a:prstGeom>
        </p:spPr>
        <p:txBody>
          <a:bodyPr wrap="square">
            <a:spAutoFit/>
          </a:bodyPr>
          <a:lstStyle/>
          <a:p>
            <a:r>
              <a:rPr lang="zh-CN" altLang="en-US" sz="2800" dirty="0"/>
              <a:t>        本学期的课程我将会带领大家从零开始，利用云平台，全栈实践一个物联网系统。通过实现空调温度智能控制、光照</a:t>
            </a:r>
            <a:r>
              <a:rPr lang="en-US" altLang="zh-CN" sz="2800" dirty="0"/>
              <a:t>-</a:t>
            </a:r>
            <a:r>
              <a:rPr lang="zh-CN" altLang="en-US" sz="2800" dirty="0"/>
              <a:t>窗帘联动、可燃气检测报警。</a:t>
            </a:r>
          </a:p>
        </p:txBody>
      </p:sp>
      <p:pic>
        <p:nvPicPr>
          <p:cNvPr id="4" name="图片 3">
            <a:extLst>
              <a:ext uri="{FF2B5EF4-FFF2-40B4-BE49-F238E27FC236}">
                <a16:creationId xmlns:a16="http://schemas.microsoft.com/office/drawing/2014/main" id="{986EFFD0-6F8B-86A3-7FED-CBB75F2661BE}"/>
              </a:ext>
            </a:extLst>
          </p:cNvPr>
          <p:cNvPicPr>
            <a:picLocks noChangeAspect="1"/>
          </p:cNvPicPr>
          <p:nvPr/>
        </p:nvPicPr>
        <p:blipFill>
          <a:blip r:embed="rId2"/>
          <a:stretch>
            <a:fillRect/>
          </a:stretch>
        </p:blipFill>
        <p:spPr>
          <a:xfrm>
            <a:off x="1547663" y="2643324"/>
            <a:ext cx="6060407" cy="3888153"/>
          </a:xfrm>
          <a:prstGeom prst="rect">
            <a:avLst/>
          </a:prstGeom>
        </p:spPr>
      </p:pic>
    </p:spTree>
    <p:extLst>
      <p:ext uri="{BB962C8B-B14F-4D97-AF65-F5344CB8AC3E}">
        <p14:creationId xmlns:p14="http://schemas.microsoft.com/office/powerpoint/2010/main" val="20889381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9A2BCC7-ED94-4EF4-A768-68AD573CBD0F}"/>
              </a:ext>
            </a:extLst>
          </p:cNvPr>
          <p:cNvPicPr>
            <a:picLocks noChangeAspect="1"/>
          </p:cNvPicPr>
          <p:nvPr/>
        </p:nvPicPr>
        <p:blipFill>
          <a:blip r:embed="rId3"/>
          <a:stretch>
            <a:fillRect/>
          </a:stretch>
        </p:blipFill>
        <p:spPr>
          <a:xfrm>
            <a:off x="499850" y="1988840"/>
            <a:ext cx="8072291" cy="4339011"/>
          </a:xfrm>
          <a:prstGeom prst="rect">
            <a:avLst/>
          </a:prstGeom>
        </p:spPr>
      </p:pic>
      <p:sp>
        <p:nvSpPr>
          <p:cNvPr id="4" name="文本框 3">
            <a:extLst>
              <a:ext uri="{FF2B5EF4-FFF2-40B4-BE49-F238E27FC236}">
                <a16:creationId xmlns:a16="http://schemas.microsoft.com/office/drawing/2014/main" id="{111AF45A-80E9-49D1-A620-5F83B312FFD5}"/>
              </a:ext>
            </a:extLst>
          </p:cNvPr>
          <p:cNvSpPr txBox="1"/>
          <p:nvPr/>
        </p:nvSpPr>
        <p:spPr>
          <a:xfrm>
            <a:off x="1187624" y="980728"/>
            <a:ext cx="6696744" cy="646331"/>
          </a:xfrm>
          <a:prstGeom prst="rect">
            <a:avLst/>
          </a:prstGeom>
          <a:noFill/>
        </p:spPr>
        <p:txBody>
          <a:bodyPr wrap="square">
            <a:spAutoFit/>
          </a:bodyPr>
          <a:lstStyle/>
          <a:p>
            <a:r>
              <a:rPr lang="zh-CN" altLang="en-US" sz="3600" b="1" dirty="0">
                <a:solidFill>
                  <a:srgbClr val="660066"/>
                </a:solidFill>
                <a:ea typeface="隶书" panose="02010509060101010101" pitchFamily="1" charset="-122"/>
                <a:cs typeface="+mj-cs"/>
              </a:rPr>
              <a:t>传输消息三种服务质量（</a:t>
            </a:r>
            <a:r>
              <a:rPr lang="en-US" altLang="zh-CN" sz="3600" b="1" dirty="0">
                <a:solidFill>
                  <a:srgbClr val="660066"/>
                </a:solidFill>
                <a:ea typeface="隶书" panose="02010509060101010101" pitchFamily="1" charset="-122"/>
                <a:cs typeface="+mj-cs"/>
              </a:rPr>
              <a:t>QoS</a:t>
            </a:r>
            <a:r>
              <a:rPr lang="zh-CN" altLang="en-US" sz="3600" b="1" dirty="0">
                <a:solidFill>
                  <a:srgbClr val="660066"/>
                </a:solidFill>
                <a:ea typeface="隶书" panose="02010509060101010101" pitchFamily="1" charset="-122"/>
                <a:cs typeface="+mj-cs"/>
              </a:rPr>
              <a:t>）</a:t>
            </a:r>
          </a:p>
        </p:txBody>
      </p:sp>
    </p:spTree>
    <p:extLst>
      <p:ext uri="{BB962C8B-B14F-4D97-AF65-F5344CB8AC3E}">
        <p14:creationId xmlns:p14="http://schemas.microsoft.com/office/powerpoint/2010/main" val="7950217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3E2BBD8-B4EE-442A-8559-D16A2B4BFD29}"/>
              </a:ext>
            </a:extLst>
          </p:cNvPr>
          <p:cNvSpPr txBox="1"/>
          <p:nvPr/>
        </p:nvSpPr>
        <p:spPr>
          <a:xfrm>
            <a:off x="371466" y="1091352"/>
            <a:ext cx="8424936" cy="3416320"/>
          </a:xfrm>
          <a:prstGeom prst="rect">
            <a:avLst/>
          </a:prstGeom>
          <a:noFill/>
        </p:spPr>
        <p:txBody>
          <a:bodyPr wrap="square">
            <a:spAutoFit/>
          </a:bodyPr>
          <a:lstStyle/>
          <a:p>
            <a:r>
              <a:rPr lang="en-US" altLang="zh-CN" sz="2400" dirty="0">
                <a:solidFill>
                  <a:srgbClr val="000000"/>
                </a:solidFill>
              </a:rPr>
              <a:t>QoS 0</a:t>
            </a:r>
            <a:r>
              <a:rPr lang="zh-CN" altLang="en-US" sz="2400" dirty="0">
                <a:solidFill>
                  <a:srgbClr val="000000"/>
                </a:solidFill>
              </a:rPr>
              <a:t>，最多发一次（</a:t>
            </a:r>
            <a:r>
              <a:rPr lang="en-US" altLang="zh-CN" sz="2400" dirty="0">
                <a:solidFill>
                  <a:srgbClr val="000000"/>
                </a:solidFill>
              </a:rPr>
              <a:t>&lt;=1</a:t>
            </a:r>
            <a:r>
              <a:rPr lang="zh-CN" altLang="en-US" sz="2400" dirty="0">
                <a:solidFill>
                  <a:srgbClr val="000000"/>
                </a:solidFill>
              </a:rPr>
              <a:t>），意味着消息发出去了，就不再管了。消息可能被接收，也可能丢失。这种传递方式最简单、传递可靠性最弱。</a:t>
            </a:r>
            <a:endParaRPr lang="en-US" altLang="zh-CN" sz="2400" dirty="0">
              <a:solidFill>
                <a:srgbClr val="000000"/>
              </a:solidFill>
            </a:endParaRPr>
          </a:p>
          <a:p>
            <a:r>
              <a:rPr lang="en-US" altLang="zh-CN" sz="2400" dirty="0">
                <a:solidFill>
                  <a:srgbClr val="000000"/>
                </a:solidFill>
              </a:rPr>
              <a:t> </a:t>
            </a:r>
            <a:r>
              <a:rPr lang="zh-CN" altLang="en-US" sz="2400" dirty="0">
                <a:solidFill>
                  <a:srgbClr val="000000"/>
                </a:solidFill>
              </a:rPr>
              <a:t>一般的应用场合是在不太重要的数据，数据过一会儿还会更新的场合，比如我们智慧小屋的温度数据，每</a:t>
            </a:r>
            <a:r>
              <a:rPr lang="en-US" altLang="zh-CN" sz="2400" dirty="0">
                <a:solidFill>
                  <a:srgbClr val="000000"/>
                </a:solidFill>
              </a:rPr>
              <a:t>5</a:t>
            </a:r>
            <a:r>
              <a:rPr lang="zh-CN" altLang="en-US" sz="2400" dirty="0">
                <a:solidFill>
                  <a:srgbClr val="000000"/>
                </a:solidFill>
              </a:rPr>
              <a:t>秒会重新发一次，丢失一个到几个数据，对于控制而言没有大的影响，在这种场景下，网络和资源的开销最小。</a:t>
            </a:r>
            <a:endParaRPr lang="en-US" altLang="zh-CN" sz="2400" dirty="0">
              <a:solidFill>
                <a:srgbClr val="000000"/>
              </a:solidFill>
            </a:endParaRPr>
          </a:p>
          <a:p>
            <a:endParaRPr lang="zh-CN" altLang="en-US" sz="2400" dirty="0">
              <a:solidFill>
                <a:srgbClr val="000000"/>
              </a:solidFill>
            </a:endParaRPr>
          </a:p>
          <a:p>
            <a:r>
              <a:rPr lang="en-US" altLang="zh-CN" sz="1600" dirty="0">
                <a:solidFill>
                  <a:srgbClr val="000000"/>
                </a:solidFill>
              </a:rPr>
              <a:t>QoS 0</a:t>
            </a:r>
            <a:r>
              <a:rPr lang="zh-CN" altLang="en-US" sz="1600" dirty="0">
                <a:solidFill>
                  <a:srgbClr val="000000"/>
                </a:solidFill>
              </a:rPr>
              <a:t>协议流程图，非规范示例：</a:t>
            </a:r>
          </a:p>
        </p:txBody>
      </p:sp>
      <p:pic>
        <p:nvPicPr>
          <p:cNvPr id="4" name="图片 3">
            <a:extLst>
              <a:ext uri="{FF2B5EF4-FFF2-40B4-BE49-F238E27FC236}">
                <a16:creationId xmlns:a16="http://schemas.microsoft.com/office/drawing/2014/main" id="{EB0FC0B8-1C42-4BFB-ADF1-C299D991209B}"/>
              </a:ext>
            </a:extLst>
          </p:cNvPr>
          <p:cNvPicPr>
            <a:picLocks noChangeAspect="1"/>
          </p:cNvPicPr>
          <p:nvPr/>
        </p:nvPicPr>
        <p:blipFill>
          <a:blip r:embed="rId3"/>
          <a:stretch>
            <a:fillRect/>
          </a:stretch>
        </p:blipFill>
        <p:spPr>
          <a:xfrm>
            <a:off x="11934" y="4437112"/>
            <a:ext cx="9144000" cy="2208912"/>
          </a:xfrm>
          <a:prstGeom prst="rect">
            <a:avLst/>
          </a:prstGeom>
        </p:spPr>
      </p:pic>
    </p:spTree>
    <p:extLst>
      <p:ext uri="{BB962C8B-B14F-4D97-AF65-F5344CB8AC3E}">
        <p14:creationId xmlns:p14="http://schemas.microsoft.com/office/powerpoint/2010/main" val="2524607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8DA3890-0E5E-4A1B-B9ED-E339D8CF91E0}"/>
              </a:ext>
            </a:extLst>
          </p:cNvPr>
          <p:cNvSpPr txBox="1"/>
          <p:nvPr/>
        </p:nvSpPr>
        <p:spPr>
          <a:xfrm>
            <a:off x="251520" y="1052736"/>
            <a:ext cx="8640960" cy="1446550"/>
          </a:xfrm>
          <a:prstGeom prst="rect">
            <a:avLst/>
          </a:prstGeom>
          <a:noFill/>
        </p:spPr>
        <p:txBody>
          <a:bodyPr wrap="square">
            <a:spAutoFit/>
          </a:bodyPr>
          <a:lstStyle/>
          <a:p>
            <a:r>
              <a:rPr lang="en-US" altLang="zh-CN" sz="2400" dirty="0">
                <a:solidFill>
                  <a:srgbClr val="000000"/>
                </a:solidFill>
              </a:rPr>
              <a:t>QoS 1</a:t>
            </a:r>
            <a:r>
              <a:rPr lang="zh-CN" altLang="en-US" sz="2400" dirty="0">
                <a:solidFill>
                  <a:srgbClr val="000000"/>
                </a:solidFill>
              </a:rPr>
              <a:t>，至少收到一次，发布方将保留数据，没有收到服务器响应收到信息的话，间隔一段时间重发，直至服务器响应。</a:t>
            </a:r>
          </a:p>
          <a:p>
            <a:endParaRPr lang="zh-CN" altLang="en-US" sz="2400" dirty="0">
              <a:solidFill>
                <a:srgbClr val="000000"/>
              </a:solidFill>
            </a:endParaRPr>
          </a:p>
          <a:p>
            <a:r>
              <a:rPr lang="en-US" altLang="zh-CN" sz="1600" dirty="0">
                <a:solidFill>
                  <a:srgbClr val="000000"/>
                </a:solidFill>
              </a:rPr>
              <a:t>QoS 1</a:t>
            </a:r>
            <a:r>
              <a:rPr lang="zh-CN" altLang="en-US" sz="1600" dirty="0">
                <a:solidFill>
                  <a:srgbClr val="000000"/>
                </a:solidFill>
              </a:rPr>
              <a:t>协议流程图，非规范示例</a:t>
            </a:r>
          </a:p>
        </p:txBody>
      </p:sp>
      <p:pic>
        <p:nvPicPr>
          <p:cNvPr id="3" name="图片 2">
            <a:extLst>
              <a:ext uri="{FF2B5EF4-FFF2-40B4-BE49-F238E27FC236}">
                <a16:creationId xmlns:a16="http://schemas.microsoft.com/office/drawing/2014/main" id="{3E9AE676-843B-46A0-BD5C-9C15D923AB78}"/>
              </a:ext>
            </a:extLst>
          </p:cNvPr>
          <p:cNvPicPr>
            <a:picLocks noChangeAspect="1"/>
          </p:cNvPicPr>
          <p:nvPr/>
        </p:nvPicPr>
        <p:blipFill>
          <a:blip r:embed="rId3"/>
          <a:stretch>
            <a:fillRect/>
          </a:stretch>
        </p:blipFill>
        <p:spPr>
          <a:xfrm>
            <a:off x="8012" y="2608684"/>
            <a:ext cx="9144000" cy="4066031"/>
          </a:xfrm>
          <a:prstGeom prst="rect">
            <a:avLst/>
          </a:prstGeom>
        </p:spPr>
      </p:pic>
    </p:spTree>
    <p:extLst>
      <p:ext uri="{BB962C8B-B14F-4D97-AF65-F5344CB8AC3E}">
        <p14:creationId xmlns:p14="http://schemas.microsoft.com/office/powerpoint/2010/main" val="1937197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C70FA21-1087-43DA-B88C-B64B2392A073}"/>
              </a:ext>
            </a:extLst>
          </p:cNvPr>
          <p:cNvSpPr txBox="1"/>
          <p:nvPr/>
        </p:nvSpPr>
        <p:spPr>
          <a:xfrm>
            <a:off x="251520" y="1052736"/>
            <a:ext cx="8892480" cy="1938992"/>
          </a:xfrm>
          <a:prstGeom prst="rect">
            <a:avLst/>
          </a:prstGeom>
          <a:noFill/>
        </p:spPr>
        <p:txBody>
          <a:bodyPr wrap="square">
            <a:spAutoFit/>
          </a:bodyPr>
          <a:lstStyle/>
          <a:p>
            <a:r>
              <a:rPr lang="en-US" altLang="zh-CN" sz="2400" dirty="0">
                <a:solidFill>
                  <a:srgbClr val="000000"/>
                </a:solidFill>
              </a:rPr>
              <a:t>QoS2</a:t>
            </a:r>
            <a:r>
              <a:rPr lang="zh-CN" altLang="en-US" sz="2400" dirty="0">
                <a:solidFill>
                  <a:srgbClr val="000000"/>
                </a:solidFill>
              </a:rPr>
              <a:t>，确保消息被接收，并不会被重复接收。阿里云平台目前不支</a:t>
            </a:r>
            <a:r>
              <a:rPr lang="en-US" altLang="zh-CN" sz="2400" dirty="0">
                <a:solidFill>
                  <a:srgbClr val="000000"/>
                </a:solidFill>
              </a:rPr>
              <a:t>QoS2</a:t>
            </a:r>
            <a:r>
              <a:rPr lang="zh-CN" altLang="en-US" sz="2400" dirty="0">
                <a:solidFill>
                  <a:srgbClr val="000000"/>
                </a:solidFill>
              </a:rPr>
              <a:t>，目前阿里云支持</a:t>
            </a:r>
            <a:r>
              <a:rPr lang="en-US" altLang="zh-CN" sz="2400" dirty="0">
                <a:solidFill>
                  <a:srgbClr val="000000"/>
                </a:solidFill>
              </a:rPr>
              <a:t>MQTT</a:t>
            </a:r>
            <a:r>
              <a:rPr lang="zh-CN" altLang="en-US" sz="2400" dirty="0">
                <a:solidFill>
                  <a:srgbClr val="000000"/>
                </a:solidFill>
              </a:rPr>
              <a:t>标准协议接入，兼容</a:t>
            </a:r>
            <a:r>
              <a:rPr lang="en-US" altLang="zh-CN" sz="2400" dirty="0">
                <a:solidFill>
                  <a:srgbClr val="000000"/>
                </a:solidFill>
              </a:rPr>
              <a:t>3.1.1</a:t>
            </a:r>
            <a:r>
              <a:rPr lang="zh-CN" altLang="en-US" sz="2400" dirty="0">
                <a:solidFill>
                  <a:srgbClr val="000000"/>
                </a:solidFill>
              </a:rPr>
              <a:t>和</a:t>
            </a:r>
            <a:r>
              <a:rPr lang="en-US" altLang="zh-CN" sz="2400" dirty="0">
                <a:solidFill>
                  <a:srgbClr val="000000"/>
                </a:solidFill>
              </a:rPr>
              <a:t>3.1</a:t>
            </a:r>
            <a:r>
              <a:rPr lang="zh-CN" altLang="en-US" sz="2400" dirty="0">
                <a:solidFill>
                  <a:srgbClr val="000000"/>
                </a:solidFill>
              </a:rPr>
              <a:t>版本协议。</a:t>
            </a:r>
          </a:p>
          <a:p>
            <a:endParaRPr lang="zh-CN" altLang="en-US" sz="2400" dirty="0">
              <a:solidFill>
                <a:srgbClr val="000000"/>
              </a:solidFill>
            </a:endParaRPr>
          </a:p>
          <a:p>
            <a:r>
              <a:rPr lang="en-US" altLang="zh-CN" sz="2400" dirty="0">
                <a:solidFill>
                  <a:srgbClr val="000000"/>
                </a:solidFill>
              </a:rPr>
              <a:t>QoS 2</a:t>
            </a:r>
            <a:r>
              <a:rPr lang="zh-CN" altLang="en-US" sz="2400" dirty="0">
                <a:solidFill>
                  <a:srgbClr val="000000"/>
                </a:solidFill>
              </a:rPr>
              <a:t>协议流程图，非规范示例</a:t>
            </a:r>
          </a:p>
        </p:txBody>
      </p:sp>
      <p:pic>
        <p:nvPicPr>
          <p:cNvPr id="3" name="图片 2">
            <a:extLst>
              <a:ext uri="{FF2B5EF4-FFF2-40B4-BE49-F238E27FC236}">
                <a16:creationId xmlns:a16="http://schemas.microsoft.com/office/drawing/2014/main" id="{9203D91B-EFB9-4BC3-9F77-BD3C0DDCBA2A}"/>
              </a:ext>
            </a:extLst>
          </p:cNvPr>
          <p:cNvPicPr>
            <a:picLocks noChangeAspect="1"/>
          </p:cNvPicPr>
          <p:nvPr/>
        </p:nvPicPr>
        <p:blipFill>
          <a:blip r:embed="rId3"/>
          <a:stretch>
            <a:fillRect/>
          </a:stretch>
        </p:blipFill>
        <p:spPr>
          <a:xfrm>
            <a:off x="0" y="2941666"/>
            <a:ext cx="9144000" cy="3041904"/>
          </a:xfrm>
          <a:prstGeom prst="rect">
            <a:avLst/>
          </a:prstGeom>
        </p:spPr>
      </p:pic>
    </p:spTree>
    <p:extLst>
      <p:ext uri="{BB962C8B-B14F-4D97-AF65-F5344CB8AC3E}">
        <p14:creationId xmlns:p14="http://schemas.microsoft.com/office/powerpoint/2010/main" val="1520248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61D3997-3FC9-4EE2-959B-937CA4063F7C}"/>
              </a:ext>
            </a:extLst>
          </p:cNvPr>
          <p:cNvSpPr txBox="1"/>
          <p:nvPr/>
        </p:nvSpPr>
        <p:spPr>
          <a:xfrm>
            <a:off x="611560" y="2924944"/>
            <a:ext cx="7776864" cy="646331"/>
          </a:xfrm>
          <a:prstGeom prst="rect">
            <a:avLst/>
          </a:prstGeom>
          <a:noFill/>
        </p:spPr>
        <p:txBody>
          <a:bodyPr wrap="square">
            <a:spAutoFit/>
          </a:bodyPr>
          <a:lstStyle/>
          <a:p>
            <a:r>
              <a:rPr lang="en-US" altLang="zh-CN" sz="3600" b="1" dirty="0">
                <a:solidFill>
                  <a:srgbClr val="660066"/>
                </a:solidFill>
                <a:ea typeface="隶书" panose="02010509060101010101" pitchFamily="1" charset="-122"/>
              </a:rPr>
              <a:t>5.4 </a:t>
            </a:r>
            <a:r>
              <a:rPr lang="zh-CN" altLang="en-US" sz="3600" b="1" dirty="0">
                <a:solidFill>
                  <a:srgbClr val="660066"/>
                </a:solidFill>
                <a:ea typeface="隶书" panose="02010509060101010101" pitchFamily="1" charset="-122"/>
              </a:rPr>
              <a:t>设备基于</a:t>
            </a:r>
            <a:r>
              <a:rPr lang="en-US" altLang="zh-CN" sz="3600" b="1" dirty="0">
                <a:solidFill>
                  <a:srgbClr val="660066"/>
                </a:solidFill>
                <a:ea typeface="隶书" panose="02010509060101010101" pitchFamily="1" charset="-122"/>
              </a:rPr>
              <a:t>MQTT</a:t>
            </a:r>
            <a:r>
              <a:rPr lang="zh-CN" altLang="en-US" sz="3600" b="1" dirty="0">
                <a:solidFill>
                  <a:srgbClr val="660066"/>
                </a:solidFill>
                <a:ea typeface="隶书" panose="02010509060101010101" pitchFamily="1" charset="-122"/>
              </a:rPr>
              <a:t>接入云的认证方式</a:t>
            </a:r>
          </a:p>
        </p:txBody>
      </p:sp>
    </p:spTree>
    <p:extLst>
      <p:ext uri="{BB962C8B-B14F-4D97-AF65-F5344CB8AC3E}">
        <p14:creationId xmlns:p14="http://schemas.microsoft.com/office/powerpoint/2010/main" val="2523965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44217C9-5FFF-46DB-B198-43FDF93A7253}"/>
              </a:ext>
            </a:extLst>
          </p:cNvPr>
          <p:cNvSpPr txBox="1"/>
          <p:nvPr/>
        </p:nvSpPr>
        <p:spPr>
          <a:xfrm>
            <a:off x="539552" y="2967335"/>
            <a:ext cx="8136904" cy="1200329"/>
          </a:xfrm>
          <a:prstGeom prst="rect">
            <a:avLst/>
          </a:prstGeom>
          <a:noFill/>
        </p:spPr>
        <p:txBody>
          <a:bodyPr wrap="square">
            <a:spAutoFit/>
          </a:bodyPr>
          <a:lstStyle/>
          <a:p>
            <a:r>
              <a:rPr lang="zh-CN" altLang="en-US" sz="2400" dirty="0">
                <a:solidFill>
                  <a:srgbClr val="000000"/>
                </a:solidFill>
              </a:rPr>
              <a:t>物联网平台支持两种通信模式，</a:t>
            </a:r>
            <a:r>
              <a:rPr lang="en-US" altLang="zh-CN" sz="2400" dirty="0">
                <a:solidFill>
                  <a:srgbClr val="000000"/>
                </a:solidFill>
              </a:rPr>
              <a:t>PUB/SUB</a:t>
            </a:r>
            <a:r>
              <a:rPr lang="zh-CN" altLang="en-US" sz="2400" dirty="0">
                <a:solidFill>
                  <a:srgbClr val="000000"/>
                </a:solidFill>
              </a:rPr>
              <a:t>以及</a:t>
            </a:r>
            <a:r>
              <a:rPr lang="en-US" altLang="zh-CN" sz="2400" dirty="0">
                <a:solidFill>
                  <a:srgbClr val="000000"/>
                </a:solidFill>
              </a:rPr>
              <a:t>RRPC</a:t>
            </a:r>
            <a:r>
              <a:rPr lang="zh-CN" altLang="en-US" sz="2400" dirty="0">
                <a:solidFill>
                  <a:srgbClr val="000000"/>
                </a:solidFill>
              </a:rPr>
              <a:t>，这两种形式均基于</a:t>
            </a:r>
            <a:r>
              <a:rPr lang="en-US" altLang="zh-CN" sz="2400" dirty="0">
                <a:solidFill>
                  <a:srgbClr val="000000"/>
                </a:solidFill>
              </a:rPr>
              <a:t>MQTT</a:t>
            </a:r>
            <a:r>
              <a:rPr lang="zh-CN" altLang="en-US" sz="2400" dirty="0">
                <a:solidFill>
                  <a:srgbClr val="000000"/>
                </a:solidFill>
              </a:rPr>
              <a:t>实现，用户可以根据业务需求灵活选择。</a:t>
            </a:r>
          </a:p>
        </p:txBody>
      </p:sp>
    </p:spTree>
    <p:extLst>
      <p:ext uri="{BB962C8B-B14F-4D97-AF65-F5344CB8AC3E}">
        <p14:creationId xmlns:p14="http://schemas.microsoft.com/office/powerpoint/2010/main" val="11905495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E57709C-EC42-4486-B9CA-2775FD68047D}"/>
              </a:ext>
            </a:extLst>
          </p:cNvPr>
          <p:cNvSpPr txBox="1"/>
          <p:nvPr/>
        </p:nvSpPr>
        <p:spPr>
          <a:xfrm>
            <a:off x="0" y="884416"/>
            <a:ext cx="8892480" cy="2862322"/>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PUB/SUB</a:t>
            </a:r>
          </a:p>
          <a:p>
            <a:r>
              <a:rPr lang="zh-CN" altLang="en-US" sz="2400" dirty="0">
                <a:solidFill>
                  <a:srgbClr val="000000"/>
                </a:solidFill>
              </a:rPr>
              <a:t>        在</a:t>
            </a:r>
            <a:r>
              <a:rPr lang="en-US" altLang="zh-CN" sz="2400" dirty="0">
                <a:solidFill>
                  <a:srgbClr val="000000"/>
                </a:solidFill>
              </a:rPr>
              <a:t>Topic</a:t>
            </a:r>
            <a:r>
              <a:rPr lang="zh-CN" altLang="en-US" sz="2400" dirty="0">
                <a:solidFill>
                  <a:srgbClr val="000000"/>
                </a:solidFill>
              </a:rPr>
              <a:t>的基础上，物联网平台基于</a:t>
            </a:r>
            <a:r>
              <a:rPr lang="en-US" altLang="zh-CN" sz="2400" dirty="0">
                <a:solidFill>
                  <a:srgbClr val="000000"/>
                </a:solidFill>
              </a:rPr>
              <a:t>Pub/Sub</a:t>
            </a:r>
            <a:r>
              <a:rPr lang="zh-CN" altLang="en-US" sz="2400" dirty="0">
                <a:solidFill>
                  <a:srgbClr val="000000"/>
                </a:solidFill>
              </a:rPr>
              <a:t>机制进行消息的路由转发，让备端可以发布或订阅消息，实现通信。</a:t>
            </a:r>
            <a:r>
              <a:rPr lang="en-US" altLang="zh-CN" sz="2400" dirty="0">
                <a:solidFill>
                  <a:srgbClr val="000000"/>
                </a:solidFill>
              </a:rPr>
              <a:t>IoT</a:t>
            </a:r>
            <a:r>
              <a:rPr lang="zh-CN" altLang="en-US" sz="2400" dirty="0">
                <a:solidFill>
                  <a:srgbClr val="000000"/>
                </a:solidFill>
              </a:rPr>
              <a:t>平台维护所有</a:t>
            </a:r>
            <a:r>
              <a:rPr lang="en-US" altLang="zh-CN" sz="2400" dirty="0">
                <a:solidFill>
                  <a:srgbClr val="000000"/>
                </a:solidFill>
              </a:rPr>
              <a:t>Topic</a:t>
            </a:r>
            <a:r>
              <a:rPr lang="zh-CN" altLang="en-US" sz="2400" dirty="0">
                <a:solidFill>
                  <a:srgbClr val="000000"/>
                </a:solidFill>
              </a:rPr>
              <a:t>的发布订阅用户列表，当发布者将消息发布到</a:t>
            </a:r>
            <a:r>
              <a:rPr lang="en-US" altLang="zh-CN" sz="2400" dirty="0">
                <a:solidFill>
                  <a:srgbClr val="000000"/>
                </a:solidFill>
              </a:rPr>
              <a:t>Topic</a:t>
            </a:r>
            <a:r>
              <a:rPr lang="zh-CN" altLang="en-US" sz="2400" dirty="0">
                <a:solidFill>
                  <a:srgbClr val="000000"/>
                </a:solidFill>
              </a:rPr>
              <a:t>后，</a:t>
            </a:r>
            <a:r>
              <a:rPr lang="en-US" altLang="zh-CN" sz="2400" dirty="0">
                <a:solidFill>
                  <a:srgbClr val="000000"/>
                </a:solidFill>
              </a:rPr>
              <a:t>IoT</a:t>
            </a:r>
            <a:r>
              <a:rPr lang="zh-CN" altLang="en-US" sz="2400" dirty="0">
                <a:solidFill>
                  <a:srgbClr val="000000"/>
                </a:solidFill>
              </a:rPr>
              <a:t>平台会检查该</a:t>
            </a:r>
            <a:r>
              <a:rPr lang="en-US" altLang="zh-CN" sz="2400" dirty="0">
                <a:solidFill>
                  <a:srgbClr val="000000"/>
                </a:solidFill>
              </a:rPr>
              <a:t>Topic</a:t>
            </a:r>
            <a:r>
              <a:rPr lang="zh-CN" altLang="en-US" sz="2400" dirty="0">
                <a:solidFill>
                  <a:srgbClr val="000000"/>
                </a:solidFill>
              </a:rPr>
              <a:t>的所有订阅用户，然后将消息转发给所有订阅了该</a:t>
            </a:r>
            <a:r>
              <a:rPr lang="en-US" altLang="zh-CN" sz="2400" dirty="0">
                <a:solidFill>
                  <a:srgbClr val="000000"/>
                </a:solidFill>
              </a:rPr>
              <a:t>Topic</a:t>
            </a:r>
            <a:r>
              <a:rPr lang="zh-CN" altLang="en-US" sz="2400" dirty="0">
                <a:solidFill>
                  <a:srgbClr val="000000"/>
                </a:solidFill>
              </a:rPr>
              <a:t>的设备，这些设备就会收到该</a:t>
            </a:r>
            <a:r>
              <a:rPr lang="en-US" altLang="zh-CN" sz="2400" dirty="0">
                <a:solidFill>
                  <a:srgbClr val="000000"/>
                </a:solidFill>
              </a:rPr>
              <a:t>Topic</a:t>
            </a:r>
            <a:r>
              <a:rPr lang="zh-CN" altLang="en-US" sz="2400" dirty="0">
                <a:solidFill>
                  <a:srgbClr val="000000"/>
                </a:solidFill>
              </a:rPr>
              <a:t>内的消息内容。在这个流程中，我们可以看到是一个</a:t>
            </a:r>
            <a:r>
              <a:rPr lang="zh-CN" altLang="en-US" sz="2400" dirty="0">
                <a:solidFill>
                  <a:srgbClr val="FF0000"/>
                </a:solidFill>
              </a:rPr>
              <a:t>异步的流程</a:t>
            </a:r>
            <a:r>
              <a:rPr lang="zh-CN" altLang="en-US" sz="2400" dirty="0">
                <a:solidFill>
                  <a:srgbClr val="000000"/>
                </a:solidFill>
              </a:rPr>
              <a:t>。</a:t>
            </a:r>
          </a:p>
        </p:txBody>
      </p:sp>
      <p:pic>
        <p:nvPicPr>
          <p:cNvPr id="4" name="图片 3">
            <a:extLst>
              <a:ext uri="{FF2B5EF4-FFF2-40B4-BE49-F238E27FC236}">
                <a16:creationId xmlns:a16="http://schemas.microsoft.com/office/drawing/2014/main" id="{317DE543-D391-4889-AC15-BBEB202D0DF2}"/>
              </a:ext>
            </a:extLst>
          </p:cNvPr>
          <p:cNvPicPr>
            <a:picLocks noChangeAspect="1"/>
          </p:cNvPicPr>
          <p:nvPr/>
        </p:nvPicPr>
        <p:blipFill>
          <a:blip r:embed="rId3"/>
          <a:stretch>
            <a:fillRect/>
          </a:stretch>
        </p:blipFill>
        <p:spPr>
          <a:xfrm>
            <a:off x="251520" y="3746738"/>
            <a:ext cx="8410575" cy="3086100"/>
          </a:xfrm>
          <a:prstGeom prst="rect">
            <a:avLst/>
          </a:prstGeom>
        </p:spPr>
      </p:pic>
    </p:spTree>
    <p:extLst>
      <p:ext uri="{BB962C8B-B14F-4D97-AF65-F5344CB8AC3E}">
        <p14:creationId xmlns:p14="http://schemas.microsoft.com/office/powerpoint/2010/main" val="1141352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E33A30E-A553-425C-A918-3B86AE3A4374}"/>
              </a:ext>
            </a:extLst>
          </p:cNvPr>
          <p:cNvSpPr txBox="1"/>
          <p:nvPr/>
        </p:nvSpPr>
        <p:spPr>
          <a:xfrm>
            <a:off x="0" y="810783"/>
            <a:ext cx="9144000" cy="1754326"/>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RRPC</a:t>
            </a:r>
          </a:p>
          <a:p>
            <a:r>
              <a:rPr lang="zh-CN" altLang="en-US" sz="2400" dirty="0">
                <a:solidFill>
                  <a:srgbClr val="000000"/>
                </a:solidFill>
              </a:rPr>
              <a:t>      一个同步的通信模式</a:t>
            </a:r>
            <a:r>
              <a:rPr lang="en-US" altLang="zh-CN" sz="2400" dirty="0">
                <a:solidFill>
                  <a:srgbClr val="000000"/>
                </a:solidFill>
              </a:rPr>
              <a:t>RRPC</a:t>
            </a:r>
            <a:r>
              <a:rPr lang="zh-CN" altLang="en-US" sz="2400" dirty="0">
                <a:solidFill>
                  <a:srgbClr val="000000"/>
                </a:solidFill>
              </a:rPr>
              <a:t>（</a:t>
            </a:r>
            <a:r>
              <a:rPr lang="en-US" altLang="zh-CN" sz="2400" dirty="0">
                <a:solidFill>
                  <a:srgbClr val="000000"/>
                </a:solidFill>
              </a:rPr>
              <a:t>Revert Remote Procedure Call</a:t>
            </a:r>
            <a:r>
              <a:rPr lang="zh-CN" altLang="en-US" sz="2400" dirty="0">
                <a:solidFill>
                  <a:srgbClr val="000000"/>
                </a:solidFill>
              </a:rPr>
              <a:t>），它是物联网平台基于开源</a:t>
            </a:r>
            <a:r>
              <a:rPr lang="en-US" altLang="zh-CN" sz="2400" dirty="0">
                <a:solidFill>
                  <a:srgbClr val="000000"/>
                </a:solidFill>
              </a:rPr>
              <a:t>MQTT</a:t>
            </a:r>
            <a:r>
              <a:rPr lang="zh-CN" altLang="en-US" sz="2400" dirty="0">
                <a:solidFill>
                  <a:srgbClr val="000000"/>
                </a:solidFill>
              </a:rPr>
              <a:t>协议封装的。采用这种通信模式，服务端下发指令给设备时需要同步得到设备端的响应。</a:t>
            </a:r>
          </a:p>
        </p:txBody>
      </p:sp>
      <p:pic>
        <p:nvPicPr>
          <p:cNvPr id="4" name="图片 3">
            <a:extLst>
              <a:ext uri="{FF2B5EF4-FFF2-40B4-BE49-F238E27FC236}">
                <a16:creationId xmlns:a16="http://schemas.microsoft.com/office/drawing/2014/main" id="{95E22032-9671-4A72-8582-B40F461DCBA4}"/>
              </a:ext>
            </a:extLst>
          </p:cNvPr>
          <p:cNvPicPr>
            <a:picLocks noChangeAspect="1"/>
          </p:cNvPicPr>
          <p:nvPr/>
        </p:nvPicPr>
        <p:blipFill>
          <a:blip r:embed="rId2"/>
          <a:stretch>
            <a:fillRect/>
          </a:stretch>
        </p:blipFill>
        <p:spPr>
          <a:xfrm>
            <a:off x="-9168" y="2589105"/>
            <a:ext cx="9144000" cy="4351048"/>
          </a:xfrm>
          <a:prstGeom prst="rect">
            <a:avLst/>
          </a:prstGeom>
        </p:spPr>
      </p:pic>
    </p:spTree>
    <p:extLst>
      <p:ext uri="{BB962C8B-B14F-4D97-AF65-F5344CB8AC3E}">
        <p14:creationId xmlns:p14="http://schemas.microsoft.com/office/powerpoint/2010/main" val="1668899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CADA9D2-15D3-4E24-91AF-401D04C2D794}"/>
              </a:ext>
            </a:extLst>
          </p:cNvPr>
          <p:cNvSpPr txBox="1"/>
          <p:nvPr/>
        </p:nvSpPr>
        <p:spPr>
          <a:xfrm>
            <a:off x="287524" y="1135792"/>
            <a:ext cx="8568952" cy="2862322"/>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MQTT</a:t>
            </a:r>
            <a:r>
              <a:rPr lang="zh-CN" altLang="en-US" sz="3600" b="1" dirty="0">
                <a:solidFill>
                  <a:srgbClr val="660066"/>
                </a:solidFill>
                <a:ea typeface="隶书" panose="02010509060101010101" pitchFamily="1" charset="-122"/>
                <a:cs typeface="+mj-cs"/>
              </a:rPr>
              <a:t>的报文结构</a:t>
            </a:r>
            <a:endParaRPr lang="en-US" altLang="zh-CN" sz="3600" b="1" dirty="0">
              <a:solidFill>
                <a:srgbClr val="660066"/>
              </a:solidFill>
              <a:ea typeface="隶书" panose="02010509060101010101" pitchFamily="1" charset="-122"/>
              <a:cs typeface="+mj-cs"/>
            </a:endParaRPr>
          </a:p>
          <a:p>
            <a:r>
              <a:rPr lang="en-US" altLang="zh-CN" sz="2400" dirty="0">
                <a:solidFill>
                  <a:srgbClr val="000000"/>
                </a:solidFill>
              </a:rPr>
              <a:t>MQTT</a:t>
            </a:r>
            <a:r>
              <a:rPr lang="zh-CN" altLang="en-US" sz="2400" dirty="0">
                <a:solidFill>
                  <a:srgbClr val="000000"/>
                </a:solidFill>
              </a:rPr>
              <a:t>协议中定义了一些方法（也被称为动作），这些方法主要包括</a:t>
            </a:r>
            <a:r>
              <a:rPr lang="en-US" altLang="zh-CN" sz="2400" dirty="0">
                <a:solidFill>
                  <a:srgbClr val="000000"/>
                </a:solidFill>
              </a:rPr>
              <a:t>Connect</a:t>
            </a:r>
            <a:r>
              <a:rPr lang="zh-CN" altLang="en-US" sz="2400" dirty="0">
                <a:solidFill>
                  <a:srgbClr val="000000"/>
                </a:solidFill>
              </a:rPr>
              <a:t>、</a:t>
            </a:r>
            <a:r>
              <a:rPr lang="en-US" altLang="zh-CN" sz="2400" dirty="0" err="1">
                <a:solidFill>
                  <a:srgbClr val="000000"/>
                </a:solidFill>
              </a:rPr>
              <a:t>Connack</a:t>
            </a:r>
            <a:r>
              <a:rPr lang="zh-CN" altLang="en-US" sz="2400" dirty="0">
                <a:solidFill>
                  <a:srgbClr val="000000"/>
                </a:solidFill>
              </a:rPr>
              <a:t>、</a:t>
            </a:r>
            <a:r>
              <a:rPr lang="en-US" altLang="zh-CN" sz="2400" dirty="0">
                <a:solidFill>
                  <a:srgbClr val="000000"/>
                </a:solidFill>
              </a:rPr>
              <a:t>Disconnect</a:t>
            </a:r>
            <a:r>
              <a:rPr lang="zh-CN" altLang="en-US" sz="2400" dirty="0">
                <a:solidFill>
                  <a:srgbClr val="000000"/>
                </a:solidFill>
              </a:rPr>
              <a:t>、</a:t>
            </a:r>
            <a:r>
              <a:rPr lang="en-US" altLang="zh-CN" sz="2400" dirty="0">
                <a:solidFill>
                  <a:srgbClr val="000000"/>
                </a:solidFill>
              </a:rPr>
              <a:t>Subscribe</a:t>
            </a:r>
            <a:r>
              <a:rPr lang="zh-CN" altLang="en-US" sz="2400" dirty="0">
                <a:solidFill>
                  <a:srgbClr val="000000"/>
                </a:solidFill>
              </a:rPr>
              <a:t>、</a:t>
            </a:r>
            <a:r>
              <a:rPr lang="en-US" altLang="zh-CN" sz="2400" dirty="0" err="1">
                <a:solidFill>
                  <a:srgbClr val="000000"/>
                </a:solidFill>
              </a:rPr>
              <a:t>UnSubscribe</a:t>
            </a:r>
            <a:r>
              <a:rPr lang="zh-CN" altLang="en-US" sz="2400" dirty="0">
                <a:solidFill>
                  <a:srgbClr val="000000"/>
                </a:solidFill>
              </a:rPr>
              <a:t>、</a:t>
            </a:r>
            <a:r>
              <a:rPr lang="en-US" altLang="zh-CN" sz="2400" dirty="0">
                <a:solidFill>
                  <a:srgbClr val="000000"/>
                </a:solidFill>
              </a:rPr>
              <a:t>Publish</a:t>
            </a:r>
            <a:r>
              <a:rPr lang="zh-CN" altLang="en-US" sz="2400" dirty="0">
                <a:solidFill>
                  <a:srgbClr val="000000"/>
                </a:solidFill>
              </a:rPr>
              <a:t>等等。</a:t>
            </a:r>
            <a:endParaRPr lang="en-US" altLang="zh-CN" sz="2400" dirty="0">
              <a:solidFill>
                <a:srgbClr val="000000"/>
              </a:solidFill>
            </a:endParaRPr>
          </a:p>
          <a:p>
            <a:r>
              <a:rPr lang="zh-CN" altLang="en-US" sz="2400" dirty="0">
                <a:solidFill>
                  <a:srgbClr val="000000"/>
                </a:solidFill>
              </a:rPr>
              <a:t>任何一个</a:t>
            </a:r>
            <a:r>
              <a:rPr lang="en-US" altLang="zh-CN" sz="2400" dirty="0">
                <a:solidFill>
                  <a:srgbClr val="000000"/>
                </a:solidFill>
              </a:rPr>
              <a:t>MQTT</a:t>
            </a:r>
            <a:r>
              <a:rPr lang="zh-CN" altLang="en-US" sz="2400" dirty="0">
                <a:solidFill>
                  <a:srgbClr val="000000"/>
                </a:solidFill>
              </a:rPr>
              <a:t>的数据包都由三个部分组成：固定头、可变头和负载。所有的</a:t>
            </a:r>
            <a:r>
              <a:rPr lang="en-US" altLang="zh-CN" sz="2400" dirty="0">
                <a:solidFill>
                  <a:srgbClr val="000000"/>
                </a:solidFill>
              </a:rPr>
              <a:t>MQTT</a:t>
            </a:r>
            <a:r>
              <a:rPr lang="zh-CN" altLang="en-US" sz="2400" dirty="0">
                <a:solidFill>
                  <a:srgbClr val="000000"/>
                </a:solidFill>
              </a:rPr>
              <a:t>数据包都包含有固定头，长度是两个字节。</a:t>
            </a:r>
          </a:p>
        </p:txBody>
      </p:sp>
      <p:pic>
        <p:nvPicPr>
          <p:cNvPr id="4" name="图片 3">
            <a:extLst>
              <a:ext uri="{FF2B5EF4-FFF2-40B4-BE49-F238E27FC236}">
                <a16:creationId xmlns:a16="http://schemas.microsoft.com/office/drawing/2014/main" id="{48D4C53B-4ECD-4282-8A3F-986680678119}"/>
              </a:ext>
            </a:extLst>
          </p:cNvPr>
          <p:cNvPicPr>
            <a:picLocks noChangeAspect="1"/>
          </p:cNvPicPr>
          <p:nvPr/>
        </p:nvPicPr>
        <p:blipFill>
          <a:blip r:embed="rId2"/>
          <a:stretch>
            <a:fillRect/>
          </a:stretch>
        </p:blipFill>
        <p:spPr>
          <a:xfrm>
            <a:off x="0" y="4077072"/>
            <a:ext cx="9144000" cy="1661160"/>
          </a:xfrm>
          <a:prstGeom prst="rect">
            <a:avLst/>
          </a:prstGeom>
        </p:spPr>
      </p:pic>
    </p:spTree>
    <p:extLst>
      <p:ext uri="{BB962C8B-B14F-4D97-AF65-F5344CB8AC3E}">
        <p14:creationId xmlns:p14="http://schemas.microsoft.com/office/powerpoint/2010/main" val="611364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F61735A-7576-4381-8FD3-52DCCC1D0D16}"/>
              </a:ext>
            </a:extLst>
          </p:cNvPr>
          <p:cNvPicPr>
            <a:picLocks noChangeAspect="1"/>
          </p:cNvPicPr>
          <p:nvPr/>
        </p:nvPicPr>
        <p:blipFill>
          <a:blip r:embed="rId2"/>
          <a:stretch>
            <a:fillRect/>
          </a:stretch>
        </p:blipFill>
        <p:spPr>
          <a:xfrm>
            <a:off x="19442" y="1916832"/>
            <a:ext cx="9144000" cy="4617720"/>
          </a:xfrm>
          <a:prstGeom prst="rect">
            <a:avLst/>
          </a:prstGeom>
        </p:spPr>
      </p:pic>
      <p:sp>
        <p:nvSpPr>
          <p:cNvPr id="4" name="文本框 3">
            <a:extLst>
              <a:ext uri="{FF2B5EF4-FFF2-40B4-BE49-F238E27FC236}">
                <a16:creationId xmlns:a16="http://schemas.microsoft.com/office/drawing/2014/main" id="{E1A5983A-48FF-4830-803B-10BE64D641A8}"/>
              </a:ext>
            </a:extLst>
          </p:cNvPr>
          <p:cNvSpPr txBox="1"/>
          <p:nvPr/>
        </p:nvSpPr>
        <p:spPr>
          <a:xfrm>
            <a:off x="2915816" y="836712"/>
            <a:ext cx="4583430" cy="646331"/>
          </a:xfrm>
          <a:prstGeom prst="rect">
            <a:avLst/>
          </a:prstGeom>
          <a:noFill/>
        </p:spPr>
        <p:txBody>
          <a:bodyPr wrap="square">
            <a:spAutoFit/>
          </a:bodyPr>
          <a:lstStyle/>
          <a:p>
            <a:r>
              <a:rPr lang="zh-CN" altLang="en-US" sz="3600" b="1" dirty="0">
                <a:solidFill>
                  <a:srgbClr val="660066"/>
                </a:solidFill>
                <a:ea typeface="隶书" panose="02010509060101010101" pitchFamily="1" charset="-122"/>
                <a:cs typeface="+mj-cs"/>
              </a:rPr>
              <a:t>二字节的固定头</a:t>
            </a:r>
          </a:p>
        </p:txBody>
      </p:sp>
    </p:spTree>
    <p:extLst>
      <p:ext uri="{BB962C8B-B14F-4D97-AF65-F5344CB8AC3E}">
        <p14:creationId xmlns:p14="http://schemas.microsoft.com/office/powerpoint/2010/main" val="3719152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9F3671C-33DC-4F5E-9791-9F6DEF9E2230}"/>
              </a:ext>
            </a:extLst>
          </p:cNvPr>
          <p:cNvSpPr txBox="1"/>
          <p:nvPr/>
        </p:nvSpPr>
        <p:spPr>
          <a:xfrm>
            <a:off x="395536" y="1340768"/>
            <a:ext cx="8352928" cy="4524315"/>
          </a:xfrm>
          <a:prstGeom prst="rect">
            <a:avLst/>
          </a:prstGeom>
          <a:noFill/>
        </p:spPr>
        <p:txBody>
          <a:bodyPr wrap="square">
            <a:spAutoFit/>
          </a:bodyPr>
          <a:lstStyle/>
          <a:p>
            <a:r>
              <a:rPr lang="zh-CN" altLang="en-US" sz="2400" dirty="0"/>
              <a:t>该项目需实现的五个功能</a:t>
            </a:r>
            <a:r>
              <a:rPr lang="zh-CN" altLang="en-US" sz="2400" dirty="0">
                <a:sym typeface="Wingdings" panose="05000000000000000000" pitchFamily="2" charset="2"/>
              </a:rPr>
              <a:t>：</a:t>
            </a:r>
            <a:endParaRPr lang="zh-CN" altLang="en-US" sz="2400" dirty="0"/>
          </a:p>
          <a:p>
            <a:r>
              <a:rPr lang="en-US" altLang="zh-CN" sz="2400" dirty="0"/>
              <a:t>1</a:t>
            </a:r>
            <a:r>
              <a:rPr lang="zh-CN" altLang="en-US" sz="2400" dirty="0"/>
              <a:t>、室内的温度与空调关联，温度高了，开启空调制冷。平时我们开空调都是温度高了，自己用遥控器开启空调。在智慧小屋里，只需要给定相应的参数，就可以按照设定的参数，空调就可以自主运行，开启空调降温和去湿。</a:t>
            </a:r>
          </a:p>
          <a:p>
            <a:r>
              <a:rPr lang="en-US" altLang="zh-CN" sz="2400" dirty="0"/>
              <a:t>2</a:t>
            </a:r>
            <a:r>
              <a:rPr lang="zh-CN" altLang="en-US" sz="2400" dirty="0"/>
              <a:t>、当可燃气体传感器超标时，风扇转动、蜂鸣器响。</a:t>
            </a:r>
          </a:p>
          <a:p>
            <a:r>
              <a:rPr lang="en-US" altLang="zh-CN" sz="2400" dirty="0"/>
              <a:t>3</a:t>
            </a:r>
            <a:r>
              <a:rPr lang="zh-CN" altLang="en-US" sz="2400" dirty="0"/>
              <a:t>、光敏电阻感知外界的光线的强弱，用以判定夜幕降临，在光线暗淡时，拉上窗帘、开启室内的灯光。</a:t>
            </a:r>
          </a:p>
          <a:p>
            <a:r>
              <a:rPr lang="en-US" altLang="zh-CN" sz="2400" dirty="0"/>
              <a:t>4</a:t>
            </a:r>
            <a:r>
              <a:rPr lang="zh-CN" altLang="en-US" sz="2400" dirty="0"/>
              <a:t>、</a:t>
            </a:r>
            <a:r>
              <a:rPr lang="en-US" altLang="zh-CN" sz="2400" dirty="0"/>
              <a:t>PM2.5 </a:t>
            </a:r>
            <a:r>
              <a:rPr lang="zh-CN" altLang="en-US" sz="2400" dirty="0"/>
              <a:t>传感器感知数据超标时，将开启风扇（模拟空气净化器）换气。</a:t>
            </a:r>
          </a:p>
          <a:p>
            <a:r>
              <a:rPr lang="en-US" altLang="zh-CN" sz="2400" dirty="0"/>
              <a:t>5</a:t>
            </a:r>
            <a:r>
              <a:rPr lang="zh-CN" altLang="en-US" sz="2400" dirty="0"/>
              <a:t>、检测植物的土壤的湿度，在偏低时启动水泵，进行浇灌作业。</a:t>
            </a:r>
          </a:p>
        </p:txBody>
      </p:sp>
    </p:spTree>
    <p:extLst>
      <p:ext uri="{BB962C8B-B14F-4D97-AF65-F5344CB8AC3E}">
        <p14:creationId xmlns:p14="http://schemas.microsoft.com/office/powerpoint/2010/main" val="562615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CECCA32-E648-B128-B150-B172C040EE66}"/>
              </a:ext>
            </a:extLst>
          </p:cNvPr>
          <p:cNvSpPr txBox="1"/>
          <p:nvPr/>
        </p:nvSpPr>
        <p:spPr>
          <a:xfrm>
            <a:off x="2627784" y="980728"/>
            <a:ext cx="4583430" cy="646331"/>
          </a:xfrm>
          <a:prstGeom prst="rect">
            <a:avLst/>
          </a:prstGeom>
          <a:noFill/>
        </p:spPr>
        <p:txBody>
          <a:bodyPr wrap="square">
            <a:spAutoFit/>
          </a:bodyPr>
          <a:lstStyle/>
          <a:p>
            <a:r>
              <a:rPr lang="en-US" altLang="zh-CN" sz="3600" b="1" dirty="0">
                <a:solidFill>
                  <a:srgbClr val="660066"/>
                </a:solidFill>
                <a:ea typeface="隶书" panose="02010509060101010101" pitchFamily="1" charset="-122"/>
                <a:cs typeface="+mj-cs"/>
              </a:rPr>
              <a:t>CONNECT</a:t>
            </a:r>
            <a:r>
              <a:rPr lang="zh-CN" altLang="en-US" sz="3600" b="1" dirty="0">
                <a:solidFill>
                  <a:srgbClr val="660066"/>
                </a:solidFill>
                <a:ea typeface="隶书" panose="02010509060101010101" pitchFamily="1" charset="-122"/>
                <a:cs typeface="+mj-cs"/>
              </a:rPr>
              <a:t>连接</a:t>
            </a:r>
          </a:p>
        </p:txBody>
      </p:sp>
      <p:pic>
        <p:nvPicPr>
          <p:cNvPr id="4" name="图片 3">
            <a:extLst>
              <a:ext uri="{FF2B5EF4-FFF2-40B4-BE49-F238E27FC236}">
                <a16:creationId xmlns:a16="http://schemas.microsoft.com/office/drawing/2014/main" id="{862E3083-1F04-8CE1-AC8D-44794926A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72" y="1844824"/>
            <a:ext cx="5497906" cy="986803"/>
          </a:xfrm>
          <a:prstGeom prst="rect">
            <a:avLst/>
          </a:prstGeom>
        </p:spPr>
      </p:pic>
      <p:pic>
        <p:nvPicPr>
          <p:cNvPr id="6" name="图片 5">
            <a:extLst>
              <a:ext uri="{FF2B5EF4-FFF2-40B4-BE49-F238E27FC236}">
                <a16:creationId xmlns:a16="http://schemas.microsoft.com/office/drawing/2014/main" id="{F03CA08B-E57E-5853-3616-F7217A323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38" y="3140968"/>
            <a:ext cx="8147523" cy="3145563"/>
          </a:xfrm>
          <a:prstGeom prst="rect">
            <a:avLst/>
          </a:prstGeom>
        </p:spPr>
      </p:pic>
    </p:spTree>
    <p:extLst>
      <p:ext uri="{BB962C8B-B14F-4D97-AF65-F5344CB8AC3E}">
        <p14:creationId xmlns:p14="http://schemas.microsoft.com/office/powerpoint/2010/main" val="37689856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7DBE948-30F1-81CA-AC4D-35266B7C2C7F}"/>
              </a:ext>
            </a:extLst>
          </p:cNvPr>
          <p:cNvPicPr>
            <a:picLocks noChangeAspect="1"/>
          </p:cNvPicPr>
          <p:nvPr/>
        </p:nvPicPr>
        <p:blipFill>
          <a:blip r:embed="rId2"/>
          <a:stretch>
            <a:fillRect/>
          </a:stretch>
        </p:blipFill>
        <p:spPr>
          <a:xfrm>
            <a:off x="0" y="1628800"/>
            <a:ext cx="9144000" cy="5039819"/>
          </a:xfrm>
          <a:prstGeom prst="rect">
            <a:avLst/>
          </a:prstGeom>
        </p:spPr>
      </p:pic>
      <p:sp>
        <p:nvSpPr>
          <p:cNvPr id="3" name="文本框 2">
            <a:extLst>
              <a:ext uri="{FF2B5EF4-FFF2-40B4-BE49-F238E27FC236}">
                <a16:creationId xmlns:a16="http://schemas.microsoft.com/office/drawing/2014/main" id="{630C18F9-E2F4-B274-0D5C-91C283ED72F5}"/>
              </a:ext>
            </a:extLst>
          </p:cNvPr>
          <p:cNvSpPr txBox="1"/>
          <p:nvPr/>
        </p:nvSpPr>
        <p:spPr>
          <a:xfrm>
            <a:off x="2627784" y="910461"/>
            <a:ext cx="4583430" cy="646331"/>
          </a:xfrm>
          <a:prstGeom prst="rect">
            <a:avLst/>
          </a:prstGeom>
          <a:noFill/>
        </p:spPr>
        <p:txBody>
          <a:bodyPr wrap="square">
            <a:spAutoFit/>
          </a:bodyPr>
          <a:lstStyle/>
          <a:p>
            <a:r>
              <a:rPr lang="en-US" altLang="zh-CN" sz="3600" b="1" dirty="0">
                <a:solidFill>
                  <a:srgbClr val="660066"/>
                </a:solidFill>
                <a:ea typeface="隶书" panose="02010509060101010101" pitchFamily="1" charset="-122"/>
                <a:cs typeface="+mj-cs"/>
              </a:rPr>
              <a:t>CONNACK</a:t>
            </a:r>
            <a:r>
              <a:rPr lang="zh-CN" altLang="en-US" sz="3600" b="1" dirty="0">
                <a:solidFill>
                  <a:srgbClr val="660066"/>
                </a:solidFill>
                <a:ea typeface="隶书" panose="02010509060101010101" pitchFamily="1" charset="-122"/>
                <a:cs typeface="+mj-cs"/>
              </a:rPr>
              <a:t>报文</a:t>
            </a:r>
          </a:p>
        </p:txBody>
      </p:sp>
    </p:spTree>
    <p:extLst>
      <p:ext uri="{BB962C8B-B14F-4D97-AF65-F5344CB8AC3E}">
        <p14:creationId xmlns:p14="http://schemas.microsoft.com/office/powerpoint/2010/main" val="4138439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9A58002-CF53-408E-925A-32B483CCBC67}"/>
              </a:ext>
            </a:extLst>
          </p:cNvPr>
          <p:cNvSpPr txBox="1"/>
          <p:nvPr/>
        </p:nvSpPr>
        <p:spPr>
          <a:xfrm>
            <a:off x="395536" y="1268760"/>
            <a:ext cx="8568952" cy="3970318"/>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MQTT</a:t>
            </a:r>
            <a:r>
              <a:rPr lang="zh-CN" altLang="en-US" sz="3600" b="1" dirty="0">
                <a:solidFill>
                  <a:srgbClr val="660066"/>
                </a:solidFill>
                <a:ea typeface="隶书" panose="02010509060101010101" pitchFamily="1" charset="-122"/>
                <a:cs typeface="+mj-cs"/>
              </a:rPr>
              <a:t>连接入物联网</a:t>
            </a:r>
            <a:endParaRPr lang="en-US" altLang="zh-CN" sz="3600" b="1" dirty="0">
              <a:solidFill>
                <a:srgbClr val="660066"/>
              </a:solidFill>
              <a:ea typeface="隶书" panose="02010509060101010101" pitchFamily="1" charset="-122"/>
              <a:cs typeface="+mj-cs"/>
            </a:endParaRPr>
          </a:p>
          <a:p>
            <a:r>
              <a:rPr lang="zh-CN" altLang="en-US" sz="2400" dirty="0">
                <a:solidFill>
                  <a:srgbClr val="000000"/>
                </a:solidFill>
              </a:rPr>
              <a:t>阿里云物联网云端提供了两种连接方式：</a:t>
            </a:r>
            <a:r>
              <a:rPr lang="en-US" altLang="zh-CN" sz="2400" dirty="0">
                <a:solidFill>
                  <a:srgbClr val="000000"/>
                </a:solidFill>
              </a:rPr>
              <a:t>MQTT</a:t>
            </a:r>
            <a:r>
              <a:rPr lang="zh-CN" altLang="en-US" sz="2400" dirty="0">
                <a:solidFill>
                  <a:srgbClr val="000000"/>
                </a:solidFill>
              </a:rPr>
              <a:t>客户端直连和使用</a:t>
            </a:r>
            <a:r>
              <a:rPr lang="en-US" altLang="zh-CN" sz="2400" dirty="0">
                <a:solidFill>
                  <a:srgbClr val="000000"/>
                </a:solidFill>
              </a:rPr>
              <a:t>HTTPS</a:t>
            </a:r>
            <a:r>
              <a:rPr lang="zh-CN" altLang="en-US" sz="2400" dirty="0">
                <a:solidFill>
                  <a:srgbClr val="000000"/>
                </a:solidFill>
              </a:rPr>
              <a:t>认证再连接。</a:t>
            </a:r>
            <a:endParaRPr lang="en-US" altLang="zh-CN" sz="2400" dirty="0">
              <a:solidFill>
                <a:srgbClr val="000000"/>
              </a:solidFill>
            </a:endParaRPr>
          </a:p>
          <a:p>
            <a:endParaRPr lang="en-US" altLang="zh-CN" sz="2400" dirty="0">
              <a:solidFill>
                <a:srgbClr val="000000"/>
              </a:solidFill>
            </a:endParaRPr>
          </a:p>
          <a:p>
            <a:r>
              <a:rPr lang="en-US" altLang="zh-CN" sz="2400" dirty="0">
                <a:solidFill>
                  <a:srgbClr val="000000"/>
                </a:solidFill>
              </a:rPr>
              <a:t>MQTT</a:t>
            </a:r>
            <a:r>
              <a:rPr lang="zh-CN" altLang="en-US" sz="2400" dirty="0">
                <a:solidFill>
                  <a:srgbClr val="000000"/>
                </a:solidFill>
              </a:rPr>
              <a:t>客户端域名直连方式更加适合于资源受限的设备使用，需要注意</a:t>
            </a:r>
            <a:r>
              <a:rPr lang="en-US" altLang="zh-CN" sz="2400" dirty="0">
                <a:solidFill>
                  <a:srgbClr val="000000"/>
                </a:solidFill>
              </a:rPr>
              <a:t>MQTT Connect</a:t>
            </a:r>
            <a:r>
              <a:rPr lang="zh-CN" altLang="en-US" sz="2400" dirty="0">
                <a:solidFill>
                  <a:srgbClr val="000000"/>
                </a:solidFill>
              </a:rPr>
              <a:t>时</a:t>
            </a:r>
            <a:r>
              <a:rPr lang="en-US" altLang="zh-CN" sz="2400" dirty="0">
                <a:solidFill>
                  <a:srgbClr val="000000"/>
                </a:solidFill>
              </a:rPr>
              <a:t>:</a:t>
            </a:r>
          </a:p>
          <a:p>
            <a:pPr marL="342900" indent="-342900">
              <a:buFont typeface="Wingdings" panose="05000000000000000000" pitchFamily="2" charset="2"/>
              <a:buChar char="u"/>
            </a:pPr>
            <a:r>
              <a:rPr lang="en-US" altLang="zh-CN" sz="2400" dirty="0">
                <a:solidFill>
                  <a:srgbClr val="000000"/>
                </a:solidFill>
              </a:rPr>
              <a:t>Connect</a:t>
            </a:r>
            <a:r>
              <a:rPr lang="zh-CN" altLang="en-US" sz="2400" dirty="0">
                <a:solidFill>
                  <a:srgbClr val="000000"/>
                </a:solidFill>
              </a:rPr>
              <a:t>指令中的</a:t>
            </a:r>
            <a:r>
              <a:rPr lang="en-US" altLang="zh-CN" sz="2400" dirty="0" err="1">
                <a:solidFill>
                  <a:srgbClr val="000000"/>
                </a:solidFill>
              </a:rPr>
              <a:t>KeepAlive</a:t>
            </a:r>
            <a:r>
              <a:rPr lang="zh-CN" altLang="en-US" sz="2400" dirty="0">
                <a:solidFill>
                  <a:srgbClr val="000000"/>
                </a:solidFill>
              </a:rPr>
              <a:t>不能小于</a:t>
            </a:r>
            <a:r>
              <a:rPr lang="en-US" altLang="zh-CN" sz="2400" dirty="0">
                <a:solidFill>
                  <a:srgbClr val="000000"/>
                </a:solidFill>
              </a:rPr>
              <a:t>30</a:t>
            </a:r>
            <a:r>
              <a:rPr lang="zh-CN" altLang="en-US" sz="2400" dirty="0">
                <a:solidFill>
                  <a:srgbClr val="000000"/>
                </a:solidFill>
              </a:rPr>
              <a:t>秒，否则会拒绝连接。建议值为</a:t>
            </a:r>
            <a:r>
              <a:rPr lang="en-US" altLang="zh-CN" sz="2400" dirty="0">
                <a:solidFill>
                  <a:srgbClr val="000000"/>
                </a:solidFill>
              </a:rPr>
              <a:t>[60</a:t>
            </a:r>
            <a:r>
              <a:rPr lang="zh-CN" altLang="en-US" sz="2400" dirty="0">
                <a:solidFill>
                  <a:srgbClr val="000000"/>
                </a:solidFill>
              </a:rPr>
              <a:t>秒，</a:t>
            </a:r>
            <a:r>
              <a:rPr lang="en-US" altLang="zh-CN" sz="2400" dirty="0">
                <a:solidFill>
                  <a:srgbClr val="000000"/>
                </a:solidFill>
              </a:rPr>
              <a:t>300</a:t>
            </a:r>
            <a:r>
              <a:rPr lang="zh-CN" altLang="en-US" sz="2400" dirty="0">
                <a:solidFill>
                  <a:srgbClr val="000000"/>
                </a:solidFill>
              </a:rPr>
              <a:t>秒</a:t>
            </a:r>
            <a:r>
              <a:rPr lang="en-US" altLang="zh-CN" sz="2400" dirty="0">
                <a:solidFill>
                  <a:srgbClr val="000000"/>
                </a:solidFill>
              </a:rPr>
              <a:t>]</a:t>
            </a:r>
            <a:r>
              <a:rPr lang="zh-CN" altLang="en-US" sz="2400" dirty="0">
                <a:solidFill>
                  <a:srgbClr val="000000"/>
                </a:solidFill>
              </a:rPr>
              <a:t>之间。</a:t>
            </a:r>
            <a:endParaRPr lang="en-US" altLang="zh-CN" sz="2400" dirty="0">
              <a:solidFill>
                <a:srgbClr val="000000"/>
              </a:solidFill>
            </a:endParaRPr>
          </a:p>
          <a:p>
            <a:pPr marL="342900" indent="-342900">
              <a:buFont typeface="Wingdings" panose="05000000000000000000" pitchFamily="2" charset="2"/>
              <a:buChar char="u"/>
            </a:pPr>
            <a:r>
              <a:rPr lang="zh-CN" altLang="en-US" sz="2400" dirty="0">
                <a:solidFill>
                  <a:srgbClr val="000000"/>
                </a:solidFill>
              </a:rPr>
              <a:t>如果同一个设备三元组，同时用于多个连接，可能导致客户端互相上下线。</a:t>
            </a:r>
          </a:p>
        </p:txBody>
      </p:sp>
    </p:spTree>
    <p:extLst>
      <p:ext uri="{BB962C8B-B14F-4D97-AF65-F5344CB8AC3E}">
        <p14:creationId xmlns:p14="http://schemas.microsoft.com/office/powerpoint/2010/main" val="1211306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83DC831-B87F-49C3-BB7A-C37546120402}"/>
              </a:ext>
            </a:extLst>
          </p:cNvPr>
          <p:cNvSpPr txBox="1"/>
          <p:nvPr/>
        </p:nvSpPr>
        <p:spPr>
          <a:xfrm>
            <a:off x="467544" y="1412776"/>
            <a:ext cx="8424936" cy="3600986"/>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MQTT</a:t>
            </a:r>
            <a:r>
              <a:rPr lang="zh-CN" altLang="en-US" sz="3600" b="1" dirty="0">
                <a:solidFill>
                  <a:srgbClr val="660066"/>
                </a:solidFill>
                <a:ea typeface="隶书" panose="02010509060101010101" pitchFamily="1" charset="-122"/>
                <a:cs typeface="+mj-cs"/>
              </a:rPr>
              <a:t>连接使用说明</a:t>
            </a:r>
            <a:endParaRPr lang="en-US" altLang="zh-CN" sz="3600" b="1" dirty="0">
              <a:solidFill>
                <a:srgbClr val="660066"/>
              </a:solidFill>
              <a:ea typeface="隶书" panose="02010509060101010101" pitchFamily="1" charset="-122"/>
              <a:cs typeface="+mj-cs"/>
            </a:endParaRPr>
          </a:p>
          <a:p>
            <a:r>
              <a:rPr lang="en-US" altLang="zh-CN" sz="2400" dirty="0">
                <a:solidFill>
                  <a:srgbClr val="000000"/>
                </a:solidFill>
              </a:rPr>
              <a:t>1.</a:t>
            </a:r>
            <a:r>
              <a:rPr lang="zh-CN" altLang="en-US" sz="2400" dirty="0">
                <a:solidFill>
                  <a:srgbClr val="000000"/>
                </a:solidFill>
              </a:rPr>
              <a:t>连接域名</a:t>
            </a:r>
            <a:r>
              <a:rPr lang="en-US" altLang="zh-CN" sz="2400" dirty="0">
                <a:solidFill>
                  <a:srgbClr val="000000"/>
                </a:solidFill>
              </a:rPr>
              <a:t>:</a:t>
            </a:r>
          </a:p>
          <a:p>
            <a:pPr marL="342900" indent="-342900">
              <a:buFont typeface="Wingdings" panose="05000000000000000000" pitchFamily="2" charset="2"/>
              <a:buChar char="l"/>
            </a:pPr>
            <a:r>
              <a:rPr lang="zh-CN" altLang="en-US" sz="2400" dirty="0">
                <a:solidFill>
                  <a:srgbClr val="000000"/>
                </a:solidFill>
              </a:rPr>
              <a:t>华东</a:t>
            </a:r>
            <a:r>
              <a:rPr lang="en-US" altLang="zh-CN" sz="2400" dirty="0">
                <a:solidFill>
                  <a:srgbClr val="000000"/>
                </a:solidFill>
              </a:rPr>
              <a:t>2</a:t>
            </a:r>
            <a:r>
              <a:rPr lang="zh-CN" altLang="en-US" sz="2400" dirty="0">
                <a:solidFill>
                  <a:srgbClr val="000000"/>
                </a:solidFill>
              </a:rPr>
              <a:t>节点：</a:t>
            </a:r>
            <a:r>
              <a:rPr lang="en-US" altLang="zh-CN" sz="2400" dirty="0">
                <a:solidFill>
                  <a:srgbClr val="000000"/>
                </a:solidFill>
              </a:rPr>
              <a:t>$\{</a:t>
            </a:r>
            <a:r>
              <a:rPr lang="en-US" altLang="zh-CN" sz="2400" dirty="0" err="1">
                <a:solidFill>
                  <a:srgbClr val="000000"/>
                </a:solidFill>
              </a:rPr>
              <a:t>ProductKey</a:t>
            </a:r>
            <a:r>
              <a:rPr lang="en-US" altLang="zh-CN" sz="2400" dirty="0">
                <a:solidFill>
                  <a:srgbClr val="000000"/>
                </a:solidFill>
              </a:rPr>
              <a:t>\}.iot-as-mqtt.cn-shanghai.aliyuncs.com</a:t>
            </a:r>
            <a:r>
              <a:rPr lang="zh-CN" altLang="en-US" sz="2400" dirty="0">
                <a:solidFill>
                  <a:srgbClr val="000000"/>
                </a:solidFill>
              </a:rPr>
              <a:t>：</a:t>
            </a:r>
            <a:r>
              <a:rPr lang="en-US" altLang="zh-CN" sz="2400" dirty="0">
                <a:solidFill>
                  <a:srgbClr val="000000"/>
                </a:solidFill>
              </a:rPr>
              <a:t>1883</a:t>
            </a:r>
          </a:p>
          <a:p>
            <a:pPr marL="342900" indent="-342900">
              <a:buFont typeface="Wingdings" panose="05000000000000000000" pitchFamily="2" charset="2"/>
              <a:buChar char="l"/>
            </a:pPr>
            <a:r>
              <a:rPr lang="zh-CN" altLang="en-US" sz="2400" dirty="0">
                <a:solidFill>
                  <a:srgbClr val="000000"/>
                </a:solidFill>
              </a:rPr>
              <a:t>其中的</a:t>
            </a:r>
            <a:r>
              <a:rPr lang="en-US" altLang="zh-CN" sz="2400" dirty="0">
                <a:solidFill>
                  <a:srgbClr val="000000"/>
                </a:solidFill>
              </a:rPr>
              <a:t>$\{</a:t>
            </a:r>
            <a:r>
              <a:rPr lang="en-US" altLang="zh-CN" sz="2400" dirty="0" err="1">
                <a:solidFill>
                  <a:srgbClr val="000000"/>
                </a:solidFill>
              </a:rPr>
              <a:t>productKey</a:t>
            </a:r>
            <a:r>
              <a:rPr lang="en-US" altLang="zh-CN" sz="2400" dirty="0">
                <a:solidFill>
                  <a:srgbClr val="000000"/>
                </a:solidFill>
              </a:rPr>
              <a:t>\}</a:t>
            </a:r>
            <a:r>
              <a:rPr lang="zh-CN" altLang="en-US" sz="2400" dirty="0">
                <a:solidFill>
                  <a:srgbClr val="000000"/>
                </a:solidFill>
              </a:rPr>
              <a:t>请替换为你自己产品的</a:t>
            </a:r>
            <a:r>
              <a:rPr lang="en-US" altLang="zh-CN" sz="2400" dirty="0" err="1">
                <a:solidFill>
                  <a:srgbClr val="000000"/>
                </a:solidFill>
              </a:rPr>
              <a:t>ProductKey</a:t>
            </a:r>
            <a:r>
              <a:rPr lang="zh-CN" altLang="en-US" sz="2400" dirty="0">
                <a:solidFill>
                  <a:srgbClr val="000000"/>
                </a:solidFill>
              </a:rPr>
              <a:t>。</a:t>
            </a:r>
            <a:endParaRPr lang="en-US" altLang="zh-CN" sz="2400" dirty="0">
              <a:solidFill>
                <a:srgbClr val="000000"/>
              </a:solidFill>
            </a:endParaRPr>
          </a:p>
          <a:p>
            <a:r>
              <a:rPr lang="en-US" altLang="zh-CN" sz="2400" dirty="0">
                <a:solidFill>
                  <a:srgbClr val="000000"/>
                </a:solidFill>
              </a:rPr>
              <a:t>2.</a:t>
            </a:r>
            <a:r>
              <a:rPr lang="zh-CN" altLang="en-US" sz="2400" dirty="0">
                <a:solidFill>
                  <a:srgbClr val="000000"/>
                </a:solidFill>
              </a:rPr>
              <a:t>可变报头（</a:t>
            </a:r>
            <a:r>
              <a:rPr lang="en-US" altLang="zh-CN" sz="2400" dirty="0">
                <a:solidFill>
                  <a:srgbClr val="000000"/>
                </a:solidFill>
              </a:rPr>
              <a:t>Variable header</a:t>
            </a:r>
            <a:r>
              <a:rPr lang="zh-CN" altLang="en-US" sz="2400" dirty="0">
                <a:solidFill>
                  <a:srgbClr val="000000"/>
                </a:solidFill>
              </a:rPr>
              <a:t>）：</a:t>
            </a:r>
            <a:r>
              <a:rPr lang="en-US" altLang="zh-CN" sz="2400" dirty="0">
                <a:solidFill>
                  <a:srgbClr val="000000"/>
                </a:solidFill>
              </a:rPr>
              <a:t>Connect</a:t>
            </a:r>
            <a:r>
              <a:rPr lang="zh-CN" altLang="en-US" sz="2400" dirty="0">
                <a:solidFill>
                  <a:srgbClr val="000000"/>
                </a:solidFill>
              </a:rPr>
              <a:t>指令中需包含</a:t>
            </a:r>
            <a:r>
              <a:rPr lang="en-US" altLang="zh-CN" sz="2400" dirty="0">
                <a:solidFill>
                  <a:srgbClr val="000000"/>
                </a:solidFill>
              </a:rPr>
              <a:t>Keep Alive</a:t>
            </a:r>
            <a:r>
              <a:rPr lang="zh-CN" altLang="en-US" sz="2400" dirty="0">
                <a:solidFill>
                  <a:srgbClr val="000000"/>
                </a:solidFill>
              </a:rPr>
              <a:t>（保活时间）。保活心跳时间取值范围为</a:t>
            </a:r>
            <a:r>
              <a:rPr lang="en-US" altLang="zh-CN" sz="2400" dirty="0">
                <a:solidFill>
                  <a:srgbClr val="000000"/>
                </a:solidFill>
              </a:rPr>
              <a:t>30</a:t>
            </a:r>
            <a:r>
              <a:rPr lang="zh-CN" altLang="en-US" sz="2400" dirty="0">
                <a:solidFill>
                  <a:srgbClr val="000000"/>
                </a:solidFill>
              </a:rPr>
              <a:t>至</a:t>
            </a:r>
            <a:r>
              <a:rPr lang="en-US" altLang="zh-CN" sz="2400" dirty="0">
                <a:solidFill>
                  <a:srgbClr val="000000"/>
                </a:solidFill>
              </a:rPr>
              <a:t>1200</a:t>
            </a:r>
            <a:r>
              <a:rPr lang="zh-CN" altLang="en-US" sz="2400" dirty="0">
                <a:solidFill>
                  <a:srgbClr val="000000"/>
                </a:solidFill>
              </a:rPr>
              <a:t>秒。如果心跳时间不在此区间内，物联网平台会拒绝连接。建议取值</a:t>
            </a:r>
            <a:r>
              <a:rPr lang="en-US" altLang="zh-CN" sz="2400" dirty="0">
                <a:solidFill>
                  <a:srgbClr val="000000"/>
                </a:solidFill>
              </a:rPr>
              <a:t>300</a:t>
            </a:r>
            <a:r>
              <a:rPr lang="zh-CN" altLang="en-US" sz="2400" dirty="0">
                <a:solidFill>
                  <a:srgbClr val="000000"/>
                </a:solidFill>
              </a:rPr>
              <a:t>秒以上。如果网络不稳定，将心跳时间设置高一些</a:t>
            </a:r>
            <a:endParaRPr lang="en-US" altLang="zh-CN" sz="2400" dirty="0">
              <a:solidFill>
                <a:srgbClr val="000000"/>
              </a:solidFill>
            </a:endParaRPr>
          </a:p>
        </p:txBody>
      </p:sp>
    </p:spTree>
    <p:extLst>
      <p:ext uri="{BB962C8B-B14F-4D97-AF65-F5344CB8AC3E}">
        <p14:creationId xmlns:p14="http://schemas.microsoft.com/office/powerpoint/2010/main" val="868779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2C2E53-E440-42DA-A9CB-162839929154}"/>
              </a:ext>
            </a:extLst>
          </p:cNvPr>
          <p:cNvSpPr txBox="1"/>
          <p:nvPr/>
        </p:nvSpPr>
        <p:spPr>
          <a:xfrm>
            <a:off x="323528" y="908720"/>
            <a:ext cx="8496944" cy="1569660"/>
          </a:xfrm>
          <a:prstGeom prst="rect">
            <a:avLst/>
          </a:prstGeom>
          <a:noFill/>
        </p:spPr>
        <p:txBody>
          <a:bodyPr wrap="square">
            <a:spAutoFit/>
          </a:bodyPr>
          <a:lstStyle/>
          <a:p>
            <a:r>
              <a:rPr lang="en-US" altLang="zh-CN" sz="2400" dirty="0" err="1">
                <a:solidFill>
                  <a:srgbClr val="000000"/>
                </a:solidFill>
              </a:rPr>
              <a:t>mqtt</a:t>
            </a:r>
            <a:r>
              <a:rPr lang="zh-CN" altLang="en-US" sz="2400" dirty="0">
                <a:solidFill>
                  <a:srgbClr val="000000"/>
                </a:solidFill>
              </a:rPr>
              <a:t>的</a:t>
            </a:r>
            <a:r>
              <a:rPr lang="en-US" altLang="zh-CN" sz="2400" dirty="0">
                <a:solidFill>
                  <a:srgbClr val="000000"/>
                </a:solidFill>
              </a:rPr>
              <a:t>Connect</a:t>
            </a:r>
            <a:r>
              <a:rPr lang="zh-CN" altLang="en-US" sz="2400" dirty="0">
                <a:solidFill>
                  <a:srgbClr val="000000"/>
                </a:solidFill>
              </a:rPr>
              <a:t>报文参数包括：</a:t>
            </a:r>
            <a:r>
              <a:rPr lang="en-US" altLang="zh-CN" sz="2400" dirty="0" err="1">
                <a:solidFill>
                  <a:srgbClr val="000000"/>
                </a:solidFill>
              </a:rPr>
              <a:t>mqttClientld</a:t>
            </a:r>
            <a:r>
              <a:rPr lang="zh-CN" altLang="en-US" sz="2400" dirty="0">
                <a:solidFill>
                  <a:srgbClr val="000000"/>
                </a:solidFill>
              </a:rPr>
              <a:t>、</a:t>
            </a:r>
            <a:r>
              <a:rPr lang="en-US" altLang="zh-CN" sz="2400" dirty="0" err="1">
                <a:solidFill>
                  <a:srgbClr val="000000"/>
                </a:solidFill>
              </a:rPr>
              <a:t>mqttUsername</a:t>
            </a:r>
            <a:r>
              <a:rPr lang="zh-CN" altLang="en-US" sz="2400" dirty="0">
                <a:solidFill>
                  <a:srgbClr val="000000"/>
                </a:solidFill>
              </a:rPr>
              <a:t>和</a:t>
            </a:r>
            <a:r>
              <a:rPr lang="en-US" altLang="zh-CN" sz="2400" dirty="0" err="1">
                <a:solidFill>
                  <a:srgbClr val="000000"/>
                </a:solidFill>
              </a:rPr>
              <a:t>mqttPassword</a:t>
            </a:r>
            <a:r>
              <a:rPr lang="zh-CN" altLang="en-US" sz="2400" dirty="0">
                <a:solidFill>
                  <a:srgbClr val="000000"/>
                </a:solidFill>
              </a:rPr>
              <a:t>。在设备端代码通过</a:t>
            </a:r>
            <a:r>
              <a:rPr lang="en-US" altLang="zh-CN" sz="2400" dirty="0">
                <a:solidFill>
                  <a:srgbClr val="000000"/>
                </a:solidFill>
              </a:rPr>
              <a:t>MQTT Connect</a:t>
            </a:r>
            <a:r>
              <a:rPr lang="zh-CN" altLang="en-US" sz="2400" dirty="0">
                <a:solidFill>
                  <a:srgbClr val="000000"/>
                </a:solidFill>
              </a:rPr>
              <a:t>阿里云物联网控制台时使用该参数即可。</a:t>
            </a:r>
            <a:r>
              <a:rPr lang="en-US" altLang="zh-CN" sz="2400" dirty="0" err="1">
                <a:solidFill>
                  <a:srgbClr val="000000"/>
                </a:solidFill>
              </a:rPr>
              <a:t>Mqtt</a:t>
            </a:r>
            <a:r>
              <a:rPr lang="en-US" altLang="zh-CN" sz="2400" dirty="0">
                <a:solidFill>
                  <a:srgbClr val="000000"/>
                </a:solidFill>
              </a:rPr>
              <a:t> Password</a:t>
            </a:r>
            <a:r>
              <a:rPr lang="zh-CN" altLang="en-US" sz="2400" dirty="0">
                <a:solidFill>
                  <a:srgbClr val="000000"/>
                </a:solidFill>
              </a:rPr>
              <a:t>通过</a:t>
            </a:r>
            <a:r>
              <a:rPr lang="en-US" altLang="zh-CN" sz="2400" dirty="0">
                <a:solidFill>
                  <a:srgbClr val="000000"/>
                </a:solidFill>
              </a:rPr>
              <a:t>hmacsha1</a:t>
            </a:r>
            <a:r>
              <a:rPr lang="zh-CN" altLang="en-US" sz="2400" dirty="0">
                <a:solidFill>
                  <a:srgbClr val="000000"/>
                </a:solidFill>
              </a:rPr>
              <a:t>计算得到。</a:t>
            </a:r>
          </a:p>
        </p:txBody>
      </p:sp>
      <p:pic>
        <p:nvPicPr>
          <p:cNvPr id="4" name="图片 3">
            <a:extLst>
              <a:ext uri="{FF2B5EF4-FFF2-40B4-BE49-F238E27FC236}">
                <a16:creationId xmlns:a16="http://schemas.microsoft.com/office/drawing/2014/main" id="{24703C45-3A35-430B-A4DD-C9E9E4627D5E}"/>
              </a:ext>
            </a:extLst>
          </p:cNvPr>
          <p:cNvPicPr>
            <a:picLocks noChangeAspect="1"/>
          </p:cNvPicPr>
          <p:nvPr/>
        </p:nvPicPr>
        <p:blipFill>
          <a:blip r:embed="rId3"/>
          <a:stretch>
            <a:fillRect/>
          </a:stretch>
        </p:blipFill>
        <p:spPr>
          <a:xfrm>
            <a:off x="1331640" y="2478380"/>
            <a:ext cx="7128792" cy="4242153"/>
          </a:xfrm>
          <a:prstGeom prst="rect">
            <a:avLst/>
          </a:prstGeom>
        </p:spPr>
      </p:pic>
    </p:spTree>
    <p:extLst>
      <p:ext uri="{BB962C8B-B14F-4D97-AF65-F5344CB8AC3E}">
        <p14:creationId xmlns:p14="http://schemas.microsoft.com/office/powerpoint/2010/main" val="2015370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6922DB8-64D4-487D-BEAA-2C12BBB3142F}"/>
              </a:ext>
            </a:extLst>
          </p:cNvPr>
          <p:cNvSpPr txBox="1"/>
          <p:nvPr/>
        </p:nvSpPr>
        <p:spPr>
          <a:xfrm>
            <a:off x="341784" y="1916832"/>
            <a:ext cx="8460432" cy="2492990"/>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HTTPS</a:t>
            </a:r>
            <a:r>
              <a:rPr lang="zh-CN" altLang="en-US" sz="3600" b="1" dirty="0">
                <a:solidFill>
                  <a:srgbClr val="660066"/>
                </a:solidFill>
                <a:ea typeface="隶书" panose="02010509060101010101" pitchFamily="1" charset="-122"/>
                <a:cs typeface="+mj-cs"/>
              </a:rPr>
              <a:t>认证连接模式</a:t>
            </a:r>
            <a:endParaRPr lang="en-US" altLang="zh-CN" sz="3600" b="1" dirty="0">
              <a:solidFill>
                <a:srgbClr val="660066"/>
              </a:solidFill>
              <a:ea typeface="隶书" panose="02010509060101010101" pitchFamily="1" charset="-122"/>
              <a:cs typeface="+mj-cs"/>
            </a:endParaRPr>
          </a:p>
          <a:p>
            <a:r>
              <a:rPr lang="zh-CN" altLang="en-US" sz="2400" dirty="0">
                <a:solidFill>
                  <a:srgbClr val="000000"/>
                </a:solidFill>
              </a:rPr>
              <a:t>     使用</a:t>
            </a:r>
            <a:r>
              <a:rPr lang="en-US" altLang="zh-CN" sz="2400" dirty="0">
                <a:solidFill>
                  <a:srgbClr val="000000"/>
                </a:solidFill>
              </a:rPr>
              <a:t>HTTPS</a:t>
            </a:r>
            <a:r>
              <a:rPr lang="zh-CN" altLang="en-US" sz="2400" dirty="0">
                <a:solidFill>
                  <a:srgbClr val="000000"/>
                </a:solidFill>
              </a:rPr>
              <a:t>认证再连接模式见阿里云的网站。上面所阐述的两种设备认证方式各有其优缺点，</a:t>
            </a:r>
            <a:r>
              <a:rPr lang="en-US" altLang="zh-CN" sz="2400" dirty="0">
                <a:solidFill>
                  <a:srgbClr val="000000"/>
                </a:solidFill>
              </a:rPr>
              <a:t>MQTT</a:t>
            </a:r>
            <a:r>
              <a:rPr lang="zh-CN" altLang="en-US" sz="2400" dirty="0">
                <a:solidFill>
                  <a:srgbClr val="000000"/>
                </a:solidFill>
              </a:rPr>
              <a:t>客户端域名直连方式更加适合于资源受限的设备使用。在本次的项目例程当中，采用的就是</a:t>
            </a:r>
            <a:r>
              <a:rPr lang="en-US" altLang="zh-CN" sz="2400" dirty="0">
                <a:solidFill>
                  <a:srgbClr val="000000"/>
                </a:solidFill>
              </a:rPr>
              <a:t>MQTT</a:t>
            </a:r>
            <a:r>
              <a:rPr lang="zh-CN" altLang="en-US" sz="2400" dirty="0">
                <a:solidFill>
                  <a:srgbClr val="000000"/>
                </a:solidFill>
              </a:rPr>
              <a:t>客户端域名直连的</a:t>
            </a:r>
            <a:r>
              <a:rPr lang="zh-CN" altLang="en-US" sz="2400">
                <a:solidFill>
                  <a:srgbClr val="000000"/>
                </a:solidFill>
              </a:rPr>
              <a:t>方式。具体的实现我们可以见后面的课程讲解。</a:t>
            </a:r>
            <a:endParaRPr lang="zh-CN" altLang="en-US" sz="2400" dirty="0">
              <a:solidFill>
                <a:srgbClr val="000000"/>
              </a:solidFill>
            </a:endParaRPr>
          </a:p>
        </p:txBody>
      </p:sp>
    </p:spTree>
    <p:extLst>
      <p:ext uri="{BB962C8B-B14F-4D97-AF65-F5344CB8AC3E}">
        <p14:creationId xmlns:p14="http://schemas.microsoft.com/office/powerpoint/2010/main" val="45452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云平台">
            <a:hlinkClick r:id="" action="ppaction://media"/>
            <a:extLst>
              <a:ext uri="{FF2B5EF4-FFF2-40B4-BE49-F238E27FC236}">
                <a16:creationId xmlns:a16="http://schemas.microsoft.com/office/drawing/2014/main" id="{DE020285-9E64-D82D-9E7E-1B47BC8915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53689" y="110698"/>
            <a:ext cx="3697279" cy="6747302"/>
          </a:xfrm>
          <a:prstGeom prst="rect">
            <a:avLst/>
          </a:prstGeom>
        </p:spPr>
      </p:pic>
    </p:spTree>
    <p:extLst>
      <p:ext uri="{BB962C8B-B14F-4D97-AF65-F5344CB8AC3E}">
        <p14:creationId xmlns:p14="http://schemas.microsoft.com/office/powerpoint/2010/main" val="25555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6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3"/>
  <p:tag name="KSO_WM_TEMPLATE_SCENE_ID" val="1"/>
  <p:tag name="KSO_WM_TEMPLATE_JOB_ID" val="3"/>
  <p:tag name="KSO_WM_TEMPLATE_TOPIC_DEFAULT" val="0"/>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_2">
  <a:themeElements>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vert="eaVert" wrap="square" rtlCol="0">
        <a:spAutoFit/>
        <a:scene3d>
          <a:camera prst="orthographicFront"/>
          <a:lightRig rig="soft" dir="t">
            <a:rot lat="0" lon="0" rev="15600000"/>
          </a:lightRig>
        </a:scene3d>
        <a:sp3d extrusionH="57150" prstMaterial="softEdge">
          <a:bevelT w="25400" h="38100"/>
        </a:sp3d>
      </a:bodyPr>
      <a:lstStyle>
        <a:defPPr algn="ctr">
          <a:defRPr lang="zh-CN" altLang="en-US" sz="2400" noProof="0">
            <a:ln>
              <a:noFill/>
            </a:ln>
            <a:solidFill>
              <a:srgbClr val="5C5CFE"/>
            </a:solidFill>
            <a:uLnTx/>
            <a:uFillTx/>
            <a:latin typeface="+mn-lt"/>
            <a:ea typeface="微软雅黑" panose="020B0503020204020204" charset="-122"/>
          </a:defRPr>
        </a:defPPr>
      </a:lstStyle>
    </a:txDef>
  </a:objectDefaults>
  <a:extraClrSchemeLst>
    <a:extraClrScheme>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14844</TotalTime>
  <Words>4514</Words>
  <Application>Microsoft Office PowerPoint</Application>
  <PresentationFormat>全屏显示(4:3)</PresentationFormat>
  <Paragraphs>224</Paragraphs>
  <Slides>85</Slides>
  <Notes>30</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85</vt:i4>
      </vt:variant>
    </vt:vector>
  </HeadingPairs>
  <TitlesOfParts>
    <vt:vector size="92" baseType="lpstr">
      <vt:lpstr>黑体</vt:lpstr>
      <vt:lpstr>隶书</vt:lpstr>
      <vt:lpstr>Arial</vt:lpstr>
      <vt:lpstr>Calibri</vt:lpstr>
      <vt:lpstr>Wingdings</vt:lpstr>
      <vt:lpstr>自定义设计方案</vt:lpstr>
      <vt:lpstr>自定义设计方案_2</vt:lpstr>
      <vt:lpstr> 智慧云平台创新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lxp</cp:lastModifiedBy>
  <cp:revision>762</cp:revision>
  <dcterms:created xsi:type="dcterms:W3CDTF">2012-02-15T07:57:00Z</dcterms:created>
  <dcterms:modified xsi:type="dcterms:W3CDTF">2022-09-29T11:04:50Z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y fmtid="{D5CDD505-2E9C-101B-9397-08002B2CF9AE}" pid="3" name="KSORubyTemplateID">
    <vt:lpwstr>2</vt:lpwstr>
  </property>
</Properties>
</file>